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4" r:id="rId6"/>
    <p:sldId id="260" r:id="rId7"/>
    <p:sldId id="261" r:id="rId8"/>
    <p:sldId id="262" r:id="rId9"/>
    <p:sldId id="264" r:id="rId10"/>
    <p:sldId id="265" r:id="rId11"/>
    <p:sldId id="267" r:id="rId12"/>
    <p:sldId id="268" r:id="rId13"/>
    <p:sldId id="275" r:id="rId14"/>
    <p:sldId id="269" r:id="rId15"/>
    <p:sldId id="270" r:id="rId16"/>
    <p:sldId id="271" r:id="rId17"/>
    <p:sldId id="272" r:id="rId18"/>
    <p:sldId id="273" r:id="rId19"/>
  </p:sldIdLst>
  <p:sldSz cx="18288000" cy="10287000"/>
  <p:notesSz cx="6858000" cy="9144000"/>
  <p:embeddedFontLst>
    <p:embeddedFont>
      <p:font typeface="Aharoni" panose="02010803020104030203" pitchFamily="2" charset="-79"/>
      <p:bold r:id="rId20"/>
    </p:embeddedFont>
    <p:embeddedFont>
      <p:font typeface="Aileron Regular" panose="020B0604020202020204" charset="0"/>
      <p:regular r:id="rId21"/>
    </p:embeddedFont>
    <p:embeddedFont>
      <p:font typeface="Amasis MT Pro" panose="020405040500050203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League Spartan" panose="020B0604020202020204" charset="0"/>
      <p:regular r:id="rId31"/>
    </p:embeddedFont>
    <p:embeddedFont>
      <p:font typeface="Norwester" panose="020B0604020202020204" charset="0"/>
      <p:regular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466" b="7466"/>
          <a:stretch>
            <a:fillRect/>
          </a:stretch>
        </p:blipFill>
        <p:spPr>
          <a:xfrm>
            <a:off x="0" y="0"/>
            <a:ext cx="18288000" cy="10287000"/>
          </a:xfrm>
          <a:prstGeom prst="rect">
            <a:avLst/>
          </a:prstGeom>
        </p:spPr>
      </p:pic>
      <p:grpSp>
        <p:nvGrpSpPr>
          <p:cNvPr id="3" name="Group 3"/>
          <p:cNvGrpSpPr/>
          <p:nvPr/>
        </p:nvGrpSpPr>
        <p:grpSpPr>
          <a:xfrm>
            <a:off x="1143000" y="5411126"/>
            <a:ext cx="15849600" cy="3847173"/>
            <a:chOff x="-2797385" y="-14993"/>
            <a:chExt cx="21132801" cy="5129565"/>
          </a:xfrm>
        </p:grpSpPr>
        <p:sp>
          <p:nvSpPr>
            <p:cNvPr id="4" name="TextBox 4"/>
            <p:cNvSpPr txBox="1"/>
            <p:nvPr/>
          </p:nvSpPr>
          <p:spPr>
            <a:xfrm>
              <a:off x="-2797385" y="-14993"/>
              <a:ext cx="21132801" cy="3866872"/>
            </a:xfrm>
            <a:prstGeom prst="rect">
              <a:avLst/>
            </a:prstGeom>
          </p:spPr>
          <p:txBody>
            <a:bodyPr wrap="square" lIns="0" tIns="0" rIns="0" bIns="0" rtlCol="0" anchor="t">
              <a:spAutoFit/>
            </a:bodyPr>
            <a:lstStyle/>
            <a:p>
              <a:pPr algn="ctr">
                <a:lnSpc>
                  <a:spcPts val="12100"/>
                </a:lnSpc>
              </a:pPr>
              <a:r>
                <a:rPr lang="en-US" sz="7200" spc="220" dirty="0">
                  <a:solidFill>
                    <a:srgbClr val="FFFFFF"/>
                  </a:solidFill>
                  <a:latin typeface="Norwester Bold"/>
                </a:rPr>
                <a:t>SPANDAN 2022</a:t>
              </a:r>
            </a:p>
            <a:p>
              <a:pPr algn="ctr">
                <a:lnSpc>
                  <a:spcPts val="12100"/>
                </a:lnSpc>
              </a:pPr>
              <a:r>
                <a:rPr lang="en-US" sz="7200" spc="220" dirty="0">
                  <a:solidFill>
                    <a:srgbClr val="FFFFFF"/>
                  </a:solidFill>
                  <a:latin typeface="Norwester Bold"/>
                </a:rPr>
                <a:t>URJIT</a:t>
              </a:r>
            </a:p>
          </p:txBody>
        </p:sp>
        <p:sp>
          <p:nvSpPr>
            <p:cNvPr id="5" name="AutoShape 5"/>
            <p:cNvSpPr/>
            <p:nvPr/>
          </p:nvSpPr>
          <p:spPr>
            <a:xfrm>
              <a:off x="6973932" y="4835172"/>
              <a:ext cx="1727200" cy="279400"/>
            </a:xfrm>
            <a:prstGeom prst="rect">
              <a:avLst/>
            </a:prstGeom>
            <a:solidFill>
              <a:srgbClr val="F8CF2C"/>
            </a:solidFill>
          </p:spPr>
        </p:sp>
      </p:grpSp>
      <p:pic>
        <p:nvPicPr>
          <p:cNvPr id="6" name="Picture 6"/>
          <p:cNvPicPr>
            <a:picLocks noChangeAspect="1"/>
          </p:cNvPicPr>
          <p:nvPr/>
        </p:nvPicPr>
        <p:blipFill>
          <a:blip r:embed="rId3"/>
          <a:srcRect/>
          <a:stretch>
            <a:fillRect/>
          </a:stretch>
        </p:blipFill>
        <p:spPr>
          <a:xfrm>
            <a:off x="228600" y="93074"/>
            <a:ext cx="7782525" cy="2517239"/>
          </a:xfrm>
          <a:prstGeom prst="rect">
            <a:avLst/>
          </a:prstGeom>
        </p:spPr>
      </p:pic>
      <p:sp>
        <p:nvSpPr>
          <p:cNvPr id="7" name="AutoShape 7"/>
          <p:cNvSpPr/>
          <p:nvPr/>
        </p:nvSpPr>
        <p:spPr>
          <a:xfrm>
            <a:off x="0" y="8753777"/>
            <a:ext cx="18288000" cy="0"/>
          </a:xfrm>
          <a:prstGeom prst="line">
            <a:avLst/>
          </a:prstGeom>
          <a:ln w="38100" cap="flat">
            <a:solidFill>
              <a:srgbClr val="FFFFFF"/>
            </a:solidFill>
            <a:prstDash val="solid"/>
            <a:headEnd type="none" w="sm" len="sm"/>
            <a:tailEnd type="none" w="sm" len="sm"/>
          </a:ln>
        </p:spPr>
      </p:sp>
      <p:pic>
        <p:nvPicPr>
          <p:cNvPr id="8" name="Picture 8"/>
          <p:cNvPicPr>
            <a:picLocks noChangeAspect="1"/>
          </p:cNvPicPr>
          <p:nvPr/>
        </p:nvPicPr>
        <p:blipFill>
          <a:blip r:embed="rId4"/>
          <a:srcRect l="42730" t="20217" b="27335"/>
          <a:stretch>
            <a:fillRect/>
          </a:stretch>
        </p:blipFill>
        <p:spPr>
          <a:xfrm>
            <a:off x="12725400" y="334775"/>
            <a:ext cx="4714286" cy="1726907"/>
          </a:xfrm>
          <a:prstGeom prst="rect">
            <a:avLst/>
          </a:prstGeom>
        </p:spPr>
      </p:pic>
      <p:sp>
        <p:nvSpPr>
          <p:cNvPr id="9" name="TextBox 9"/>
          <p:cNvSpPr txBox="1"/>
          <p:nvPr/>
        </p:nvSpPr>
        <p:spPr>
          <a:xfrm>
            <a:off x="385292" y="2610313"/>
            <a:ext cx="17426188" cy="2381870"/>
          </a:xfrm>
          <a:prstGeom prst="rect">
            <a:avLst/>
          </a:prstGeom>
        </p:spPr>
        <p:txBody>
          <a:bodyPr lIns="0" tIns="0" rIns="0" bIns="0" rtlCol="0" anchor="t">
            <a:spAutoFit/>
          </a:bodyPr>
          <a:lstStyle/>
          <a:p>
            <a:pPr algn="ctr">
              <a:lnSpc>
                <a:spcPts val="9617"/>
              </a:lnSpc>
            </a:pPr>
            <a:r>
              <a:rPr lang="en-US" sz="6869" dirty="0">
                <a:solidFill>
                  <a:srgbClr val="FFFFFF"/>
                </a:solidFill>
                <a:latin typeface="Canva Sans"/>
              </a:rPr>
              <a:t>Department of Computer  Science &amp;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sp>
        <p:nvSpPr>
          <p:cNvPr id="2" name="AutoShape 2"/>
          <p:cNvSpPr/>
          <p:nvPr/>
        </p:nvSpPr>
        <p:spPr>
          <a:xfrm>
            <a:off x="-723900" y="-590550"/>
            <a:ext cx="7807968" cy="11449050"/>
          </a:xfrm>
          <a:prstGeom prst="rect">
            <a:avLst/>
          </a:prstGeom>
          <a:solidFill>
            <a:srgbClr val="252827"/>
          </a:solidFill>
        </p:spPr>
      </p:sp>
      <p:grpSp>
        <p:nvGrpSpPr>
          <p:cNvPr id="3" name="Group 3"/>
          <p:cNvGrpSpPr/>
          <p:nvPr/>
        </p:nvGrpSpPr>
        <p:grpSpPr>
          <a:xfrm>
            <a:off x="417917" y="4302131"/>
            <a:ext cx="6878326" cy="3289078"/>
            <a:chOff x="0" y="0"/>
            <a:chExt cx="9171102" cy="4385438"/>
          </a:xfrm>
        </p:grpSpPr>
        <p:sp>
          <p:nvSpPr>
            <p:cNvPr id="4" name="TextBox 4"/>
            <p:cNvSpPr txBox="1"/>
            <p:nvPr/>
          </p:nvSpPr>
          <p:spPr>
            <a:xfrm>
              <a:off x="0" y="57150"/>
              <a:ext cx="9171102" cy="1564217"/>
            </a:xfrm>
            <a:prstGeom prst="rect">
              <a:avLst/>
            </a:prstGeom>
          </p:spPr>
          <p:txBody>
            <a:bodyPr lIns="0" tIns="0" rIns="0" bIns="0" rtlCol="0" anchor="t">
              <a:spAutoFit/>
            </a:bodyPr>
            <a:lstStyle/>
            <a:p>
              <a:pPr algn="l">
                <a:lnSpc>
                  <a:spcPts val="8800"/>
                </a:lnSpc>
              </a:pPr>
              <a:r>
                <a:rPr lang="en-US" sz="8000">
                  <a:solidFill>
                    <a:srgbClr val="FFFEE6"/>
                  </a:solidFill>
                  <a:latin typeface="Norwester Bold"/>
                </a:rPr>
                <a:t>ADMIN MODULE</a:t>
              </a:r>
            </a:p>
          </p:txBody>
        </p:sp>
        <p:sp>
          <p:nvSpPr>
            <p:cNvPr id="5" name="TextBox 5"/>
            <p:cNvSpPr txBox="1"/>
            <p:nvPr/>
          </p:nvSpPr>
          <p:spPr>
            <a:xfrm>
              <a:off x="0" y="1875367"/>
              <a:ext cx="9157144" cy="723900"/>
            </a:xfrm>
            <a:prstGeom prst="rect">
              <a:avLst/>
            </a:prstGeom>
          </p:spPr>
          <p:txBody>
            <a:bodyPr lIns="0" tIns="0" rIns="0" bIns="0" rtlCol="0" anchor="t">
              <a:spAutoFit/>
            </a:bodyPr>
            <a:lstStyle/>
            <a:p>
              <a:pPr algn="l">
                <a:lnSpc>
                  <a:spcPts val="4320"/>
                </a:lnSpc>
              </a:pPr>
              <a:endParaRPr/>
            </a:p>
          </p:txBody>
        </p:sp>
        <p:sp>
          <p:nvSpPr>
            <p:cNvPr id="6" name="TextBox 6"/>
            <p:cNvSpPr txBox="1"/>
            <p:nvPr/>
          </p:nvSpPr>
          <p:spPr>
            <a:xfrm>
              <a:off x="39492" y="3806741"/>
              <a:ext cx="9092118" cy="578697"/>
            </a:xfrm>
            <a:prstGeom prst="rect">
              <a:avLst/>
            </a:prstGeom>
          </p:spPr>
          <p:txBody>
            <a:bodyPr lIns="0" tIns="0" rIns="0" bIns="0" rtlCol="0" anchor="t">
              <a:spAutoFit/>
            </a:bodyPr>
            <a:lstStyle/>
            <a:p>
              <a:pPr algn="l">
                <a:lnSpc>
                  <a:spcPts val="3640"/>
                </a:lnSpc>
              </a:pPr>
              <a:endParaRPr/>
            </a:p>
          </p:txBody>
        </p:sp>
        <p:sp>
          <p:nvSpPr>
            <p:cNvPr id="7" name="AutoShape 7"/>
            <p:cNvSpPr/>
            <p:nvPr/>
          </p:nvSpPr>
          <p:spPr>
            <a:xfrm>
              <a:off x="39492" y="3184843"/>
              <a:ext cx="1727200" cy="279400"/>
            </a:xfrm>
            <a:prstGeom prst="rect">
              <a:avLst/>
            </a:prstGeom>
            <a:solidFill>
              <a:srgbClr val="252827"/>
            </a:solidFill>
          </p:spPr>
        </p:sp>
      </p:grpSp>
      <p:sp>
        <p:nvSpPr>
          <p:cNvPr id="8" name="TextBox 8"/>
          <p:cNvSpPr txBox="1"/>
          <p:nvPr/>
        </p:nvSpPr>
        <p:spPr>
          <a:xfrm>
            <a:off x="8427592" y="1562100"/>
            <a:ext cx="9174608" cy="8779455"/>
          </a:xfrm>
          <a:prstGeom prst="rect">
            <a:avLst/>
          </a:prstGeom>
        </p:spPr>
        <p:txBody>
          <a:bodyPr wrap="square" lIns="0" tIns="0" rIns="0" bIns="0" rtlCol="0" anchor="t">
            <a:spAutoFit/>
          </a:bodyPr>
          <a:lstStyle/>
          <a:p>
            <a:pPr marL="457200" indent="-457200">
              <a:lnSpc>
                <a:spcPts val="4292"/>
              </a:lnSpc>
              <a:buFont typeface="Wingdings" panose="05000000000000000000" pitchFamily="2" charset="2"/>
              <a:buChar char="Ø"/>
            </a:pPr>
            <a:r>
              <a:rPr lang="en-US" sz="3200" dirty="0">
                <a:solidFill>
                  <a:srgbClr val="252827"/>
                </a:solidFill>
                <a:latin typeface="Aileron Regular"/>
              </a:rPr>
              <a:t>MANAGE BOOK RECORDS</a:t>
            </a:r>
          </a:p>
          <a:p>
            <a:pPr marL="457200" indent="-457200">
              <a:lnSpc>
                <a:spcPts val="4292"/>
              </a:lnSpc>
              <a:buFont typeface="Wingdings" panose="05000000000000000000" pitchFamily="2" charset="2"/>
              <a:buChar char="Ø"/>
            </a:pPr>
            <a:r>
              <a:rPr lang="en-US" sz="3200" dirty="0">
                <a:solidFill>
                  <a:srgbClr val="252827"/>
                </a:solidFill>
                <a:latin typeface="Aileron Regular"/>
              </a:rPr>
              <a:t>MANAGE REGISTER USER RECORDS</a:t>
            </a:r>
          </a:p>
          <a:p>
            <a:pPr marL="457200" indent="-457200">
              <a:lnSpc>
                <a:spcPts val="4292"/>
              </a:lnSpc>
              <a:buFont typeface="Wingdings" panose="05000000000000000000" pitchFamily="2" charset="2"/>
              <a:buChar char="Ø"/>
            </a:pPr>
            <a:r>
              <a:rPr lang="en-US" sz="3200" dirty="0">
                <a:solidFill>
                  <a:srgbClr val="252827"/>
                </a:solidFill>
                <a:latin typeface="Aileron Regular"/>
              </a:rPr>
              <a:t>ENABLE OR DISABLE REGISTER USER LOGIN</a:t>
            </a:r>
          </a:p>
          <a:p>
            <a:pPr marL="457200" indent="-457200">
              <a:lnSpc>
                <a:spcPts val="4292"/>
              </a:lnSpc>
              <a:buFont typeface="Wingdings" panose="05000000000000000000" pitchFamily="2" charset="2"/>
              <a:buChar char="Ø"/>
            </a:pPr>
            <a:r>
              <a:rPr lang="en-US" sz="3200" dirty="0">
                <a:solidFill>
                  <a:srgbClr val="252827"/>
                </a:solidFill>
                <a:latin typeface="Aileron Regular"/>
              </a:rPr>
              <a:t>ISSUE BOOK</a:t>
            </a:r>
          </a:p>
          <a:p>
            <a:pPr marL="457200" indent="-457200">
              <a:lnSpc>
                <a:spcPts val="4292"/>
              </a:lnSpc>
              <a:buFont typeface="Wingdings" panose="05000000000000000000" pitchFamily="2" charset="2"/>
              <a:buChar char="Ø"/>
            </a:pPr>
            <a:r>
              <a:rPr lang="en-US" sz="3200" dirty="0">
                <a:solidFill>
                  <a:srgbClr val="252827"/>
                </a:solidFill>
                <a:latin typeface="Aileron Regular"/>
              </a:rPr>
              <a:t>RETURNED BOOK</a:t>
            </a:r>
          </a:p>
          <a:p>
            <a:pPr marL="457200" indent="-457200">
              <a:lnSpc>
                <a:spcPts val="4292"/>
              </a:lnSpc>
              <a:buFont typeface="Wingdings" panose="05000000000000000000" pitchFamily="2" charset="2"/>
              <a:buChar char="Ø"/>
            </a:pPr>
            <a:r>
              <a:rPr lang="en-US" sz="3200" dirty="0">
                <a:solidFill>
                  <a:srgbClr val="252827"/>
                </a:solidFill>
                <a:latin typeface="Aileron Regular"/>
              </a:rPr>
              <a:t>ADD NOTICES</a:t>
            </a:r>
          </a:p>
          <a:p>
            <a:pPr marL="457200" indent="-457200">
              <a:lnSpc>
                <a:spcPts val="4292"/>
              </a:lnSpc>
              <a:buFont typeface="Wingdings" panose="05000000000000000000" pitchFamily="2" charset="2"/>
              <a:buChar char="Ø"/>
            </a:pPr>
            <a:r>
              <a:rPr lang="en-US" sz="3200" dirty="0">
                <a:solidFill>
                  <a:srgbClr val="252827"/>
                </a:solidFill>
                <a:latin typeface="Aileron Regular"/>
              </a:rPr>
              <a:t>CALCULATE FINE ON LATE </a:t>
            </a:r>
          </a:p>
          <a:p>
            <a:pPr marL="457200" indent="-457200">
              <a:lnSpc>
                <a:spcPts val="4292"/>
              </a:lnSpc>
              <a:buFont typeface="Wingdings" panose="05000000000000000000" pitchFamily="2" charset="2"/>
              <a:buChar char="Ø"/>
            </a:pPr>
            <a:r>
              <a:rPr lang="en-US" sz="3200" dirty="0">
                <a:solidFill>
                  <a:srgbClr val="252827"/>
                </a:solidFill>
                <a:latin typeface="Aileron Regular"/>
              </a:rPr>
              <a:t>MANAGE CATEGORY DATA</a:t>
            </a:r>
          </a:p>
          <a:p>
            <a:pPr marL="457200" indent="-457200">
              <a:lnSpc>
                <a:spcPts val="4292"/>
              </a:lnSpc>
              <a:buFont typeface="Wingdings" panose="05000000000000000000" pitchFamily="2" charset="2"/>
              <a:buChar char="Ø"/>
            </a:pPr>
            <a:r>
              <a:rPr lang="en-US" sz="3200" dirty="0">
                <a:solidFill>
                  <a:srgbClr val="252827"/>
                </a:solidFill>
                <a:latin typeface="Aileron Regular"/>
              </a:rPr>
              <a:t>MANAGE AUTHORS DATA</a:t>
            </a:r>
          </a:p>
          <a:p>
            <a:pPr marL="457200" indent="-457200">
              <a:lnSpc>
                <a:spcPts val="4292"/>
              </a:lnSpc>
              <a:buFont typeface="Wingdings" panose="05000000000000000000" pitchFamily="2" charset="2"/>
              <a:buChar char="Ø"/>
            </a:pPr>
            <a:r>
              <a:rPr lang="en-US" sz="3200" dirty="0">
                <a:solidFill>
                  <a:srgbClr val="252827"/>
                </a:solidFill>
                <a:latin typeface="Aileron Regular"/>
              </a:rPr>
              <a:t>MANAGE LOCATION RACK DATA</a:t>
            </a:r>
          </a:p>
          <a:p>
            <a:pPr marL="457200" indent="-457200">
              <a:lnSpc>
                <a:spcPts val="4292"/>
              </a:lnSpc>
              <a:buFont typeface="Wingdings" panose="05000000000000000000" pitchFamily="2" charset="2"/>
              <a:buChar char="Ø"/>
            </a:pPr>
            <a:r>
              <a:rPr lang="en-US" sz="3200" dirty="0">
                <a:solidFill>
                  <a:srgbClr val="252827"/>
                </a:solidFill>
                <a:latin typeface="Aileron Regular"/>
              </a:rPr>
              <a:t>DYNAMICALLY CONFIGURED LIBRARY SYSTEM</a:t>
            </a:r>
          </a:p>
          <a:p>
            <a:pPr marL="457200" indent="-457200">
              <a:lnSpc>
                <a:spcPts val="4292"/>
              </a:lnSpc>
              <a:buFont typeface="Wingdings" panose="05000000000000000000" pitchFamily="2" charset="2"/>
              <a:buChar char="Ø"/>
            </a:pPr>
            <a:r>
              <a:rPr lang="en-US" sz="3200" dirty="0">
                <a:solidFill>
                  <a:srgbClr val="252827"/>
                </a:solidFill>
                <a:latin typeface="Aileron Regular"/>
              </a:rPr>
              <a:t>ADMIN LOGIN PAGE</a:t>
            </a:r>
          </a:p>
          <a:p>
            <a:pPr marL="457200" indent="-457200">
              <a:lnSpc>
                <a:spcPts val="4292"/>
              </a:lnSpc>
              <a:buFont typeface="Wingdings" panose="05000000000000000000" pitchFamily="2" charset="2"/>
              <a:buChar char="Ø"/>
            </a:pPr>
            <a:r>
              <a:rPr lang="en-US" sz="3200" dirty="0">
                <a:solidFill>
                  <a:srgbClr val="252827"/>
                </a:solidFill>
                <a:latin typeface="Aileron Regular"/>
              </a:rPr>
              <a:t>ADMIN CHANGE PASSWORD</a:t>
            </a:r>
          </a:p>
          <a:p>
            <a:pPr marL="457200" indent="-457200">
              <a:lnSpc>
                <a:spcPts val="4292"/>
              </a:lnSpc>
              <a:buFont typeface="Wingdings" panose="05000000000000000000" pitchFamily="2" charset="2"/>
              <a:buChar char="Ø"/>
            </a:pPr>
            <a:r>
              <a:rPr lang="en-US" sz="3200" dirty="0">
                <a:solidFill>
                  <a:srgbClr val="252827"/>
                </a:solidFill>
                <a:latin typeface="Aileron Regular"/>
              </a:rPr>
              <a:t>ISSUED BOOK CONFIRMATION BY EMAIL</a:t>
            </a:r>
          </a:p>
          <a:p>
            <a:pPr marL="457200" indent="-457200">
              <a:lnSpc>
                <a:spcPts val="4292"/>
              </a:lnSpc>
              <a:buFont typeface="Wingdings" panose="05000000000000000000" pitchFamily="2" charset="2"/>
              <a:buChar char="Ø"/>
            </a:pPr>
            <a:endParaRPr lang="en-US" sz="3200" dirty="0">
              <a:solidFill>
                <a:srgbClr val="252827"/>
              </a:solidFill>
              <a:latin typeface="Aileron Regular"/>
            </a:endParaRPr>
          </a:p>
          <a:p>
            <a:pPr marL="457200" indent="-457200">
              <a:lnSpc>
                <a:spcPts val="4292"/>
              </a:lnSpc>
              <a:buFont typeface="Wingdings" panose="05000000000000000000" pitchFamily="2" charset="2"/>
              <a:buChar char="Ø"/>
            </a:pPr>
            <a:endParaRPr lang="en-US" sz="3200" dirty="0">
              <a:solidFill>
                <a:srgbClr val="252827"/>
              </a:solidFill>
              <a:latin typeface="Aileron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670715" y="4441074"/>
            <a:ext cx="6054501" cy="35814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kern="1200">
                <a:solidFill>
                  <a:schemeClr val="tx1"/>
                </a:solidFill>
                <a:latin typeface="+mj-lt"/>
                <a:ea typeface="+mj-ea"/>
                <a:cs typeface="+mj-cs"/>
              </a:rPr>
              <a:t>USER DASHBOARD</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 Teams&#10;&#10;Description automatically generated">
            <a:extLst>
              <a:ext uri="{FF2B5EF4-FFF2-40B4-BE49-F238E27FC236}">
                <a16:creationId xmlns:a16="http://schemas.microsoft.com/office/drawing/2014/main" id="{7FA1382A-0933-A0AB-E9D1-F5949717D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738" y="2763935"/>
            <a:ext cx="8304001" cy="4671000"/>
          </a:xfrm>
          <a:prstGeom prst="rect">
            <a:avLst/>
          </a:prstGeom>
        </p:spPr>
      </p:pic>
      <p:sp>
        <p:nvSpPr>
          <p:cNvPr id="3" name="TextBox 3"/>
          <p:cNvSpPr txBox="1"/>
          <p:nvPr/>
        </p:nvSpPr>
        <p:spPr>
          <a:xfrm>
            <a:off x="1304126" y="578227"/>
            <a:ext cx="19150098" cy="775523"/>
          </a:xfrm>
          <a:prstGeom prst="rect">
            <a:avLst/>
          </a:prstGeom>
        </p:spPr>
        <p:txBody>
          <a:bodyPr lIns="0" tIns="0" rIns="0" bIns="0" rtlCol="0" anchor="t">
            <a:spAutoFit/>
          </a:bodyPr>
          <a:lstStyle/>
          <a:p>
            <a:pPr algn="l">
              <a:lnSpc>
                <a:spcPts val="6113"/>
              </a:lnSpc>
            </a:pPr>
            <a:endParaRPr lang="en-US" sz="5094" spc="254" dirty="0">
              <a:solidFill>
                <a:srgbClr val="F8CF2C"/>
              </a:solidFill>
              <a:latin typeface="Norwester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48" t="18382" r="3848" b="3542"/>
          <a:stretch>
            <a:fillRect/>
          </a:stretch>
        </p:blipFill>
        <p:spPr>
          <a:xfrm>
            <a:off x="0" y="0"/>
            <a:ext cx="18288000" cy="10287000"/>
          </a:xfrm>
          <a:prstGeom prst="rect">
            <a:avLst/>
          </a:prstGeom>
        </p:spPr>
      </p:pic>
      <p:grpSp>
        <p:nvGrpSpPr>
          <p:cNvPr id="3" name="Group 3"/>
          <p:cNvGrpSpPr/>
          <p:nvPr/>
        </p:nvGrpSpPr>
        <p:grpSpPr>
          <a:xfrm>
            <a:off x="845465" y="385963"/>
            <a:ext cx="12914066" cy="1811042"/>
            <a:chOff x="0" y="57150"/>
            <a:chExt cx="17218755" cy="2414722"/>
          </a:xfrm>
        </p:grpSpPr>
        <p:sp>
          <p:nvSpPr>
            <p:cNvPr id="4" name="TextBox 4"/>
            <p:cNvSpPr txBox="1"/>
            <p:nvPr/>
          </p:nvSpPr>
          <p:spPr>
            <a:xfrm>
              <a:off x="0" y="1933971"/>
              <a:ext cx="14949272" cy="537901"/>
            </a:xfrm>
            <a:prstGeom prst="rect">
              <a:avLst/>
            </a:prstGeom>
          </p:spPr>
          <p:txBody>
            <a:bodyPr lIns="0" tIns="0" rIns="0" bIns="0" rtlCol="0" anchor="t">
              <a:spAutoFit/>
            </a:bodyPr>
            <a:lstStyle/>
            <a:p>
              <a:pPr algn="l">
                <a:lnSpc>
                  <a:spcPts val="3120"/>
                </a:lnSpc>
              </a:pPr>
              <a:endParaRPr/>
            </a:p>
          </p:txBody>
        </p:sp>
        <p:sp>
          <p:nvSpPr>
            <p:cNvPr id="5" name="TextBox 5"/>
            <p:cNvSpPr txBox="1"/>
            <p:nvPr/>
          </p:nvSpPr>
          <p:spPr>
            <a:xfrm>
              <a:off x="0" y="57150"/>
              <a:ext cx="17218755" cy="1348184"/>
            </a:xfrm>
            <a:prstGeom prst="rect">
              <a:avLst/>
            </a:prstGeom>
          </p:spPr>
          <p:txBody>
            <a:bodyPr lIns="0" tIns="0" rIns="0" bIns="0" rtlCol="0" anchor="t">
              <a:spAutoFit/>
            </a:bodyPr>
            <a:lstStyle/>
            <a:p>
              <a:pPr algn="l">
                <a:lnSpc>
                  <a:spcPts val="7627"/>
                </a:lnSpc>
              </a:pPr>
              <a:r>
                <a:rPr lang="en-US" sz="6934" dirty="0">
                  <a:solidFill>
                    <a:srgbClr val="F8CF2C"/>
                  </a:solidFill>
                  <a:latin typeface="Norwester Bold"/>
                </a:rPr>
                <a:t>                       BOOK REQUEST FORM</a:t>
              </a:r>
            </a:p>
          </p:txBody>
        </p:sp>
      </p:grpSp>
      <p:pic>
        <p:nvPicPr>
          <p:cNvPr id="11" name="Picture 10" descr="Graphical user interface, text, application, email&#10;&#10;Description automatically generated">
            <a:extLst>
              <a:ext uri="{FF2B5EF4-FFF2-40B4-BE49-F238E27FC236}">
                <a16:creationId xmlns:a16="http://schemas.microsoft.com/office/drawing/2014/main" id="{CD7865AB-5408-5C4F-C115-EB36F6D94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874972"/>
            <a:ext cx="14949401" cy="8273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Icon&#10;&#10;Description automatically generated with medium confidence">
            <a:extLst>
              <a:ext uri="{FF2B5EF4-FFF2-40B4-BE49-F238E27FC236}">
                <a16:creationId xmlns:a16="http://schemas.microsoft.com/office/drawing/2014/main" id="{1C995ED7-11F9-4E2F-16B3-150BBFB9DF51}"/>
              </a:ext>
            </a:extLst>
          </p:cNvPr>
          <p:cNvPicPr>
            <a:picLocks noChangeAspect="1"/>
          </p:cNvPicPr>
          <p:nvPr/>
        </p:nvPicPr>
        <p:blipFill rotWithShape="1">
          <a:blip r:embed="rId2">
            <a:extLst>
              <a:ext uri="{28A0092B-C50C-407E-A947-70E740481C1C}">
                <a14:useLocalDpi xmlns:a14="http://schemas.microsoft.com/office/drawing/2010/main" val="0"/>
              </a:ext>
            </a:extLst>
          </a:blip>
          <a:srcRect l="17619" r="14604"/>
          <a:stretch/>
        </p:blipFill>
        <p:spPr>
          <a:xfrm>
            <a:off x="20" y="114300"/>
            <a:ext cx="9143980" cy="9745980"/>
          </a:xfrm>
          <a:prstGeom prst="rect">
            <a:avLst/>
          </a:prstGeom>
        </p:spPr>
      </p:pic>
      <p:pic>
        <p:nvPicPr>
          <p:cNvPr id="6" name="Picture 2">
            <a:extLst>
              <a:ext uri="{FF2B5EF4-FFF2-40B4-BE49-F238E27FC236}">
                <a16:creationId xmlns:a16="http://schemas.microsoft.com/office/drawing/2014/main" id="{2A53B8E2-CBEC-3F9E-C5AC-7E47865C0A44}"/>
              </a:ext>
            </a:extLst>
          </p:cNvPr>
          <p:cNvPicPr>
            <a:picLocks noChangeAspect="1"/>
          </p:cNvPicPr>
          <p:nvPr/>
        </p:nvPicPr>
        <p:blipFill rotWithShape="1">
          <a:blip r:embed="rId3"/>
          <a:srcRect l="16905" r="24206"/>
          <a:stretch/>
        </p:blipFill>
        <p:spPr>
          <a:xfrm>
            <a:off x="9143980" y="10"/>
            <a:ext cx="9144000" cy="10286990"/>
          </a:xfrm>
          <a:prstGeom prst="rect">
            <a:avLst/>
          </a:prstGeom>
        </p:spPr>
      </p:pic>
      <p:sp>
        <p:nvSpPr>
          <p:cNvPr id="17" name="Rectangle 1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14873" y="2614374"/>
            <a:ext cx="5058255" cy="50582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ame 1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956916" y="1956417"/>
            <a:ext cx="6374169" cy="6374166"/>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21A383C3-16A4-74E0-82F5-CFB08E616AE9}"/>
              </a:ext>
            </a:extLst>
          </p:cNvPr>
          <p:cNvSpPr>
            <a:spLocks noGrp="1"/>
          </p:cNvSpPr>
          <p:nvPr>
            <p:ph type="subTitle" idx="1"/>
          </p:nvPr>
        </p:nvSpPr>
        <p:spPr>
          <a:xfrm>
            <a:off x="7118292" y="6302199"/>
            <a:ext cx="4051416" cy="989989"/>
          </a:xfrm>
          <a:noFill/>
        </p:spPr>
        <p:txBody>
          <a:bodyPr>
            <a:normAutofit/>
          </a:bodyPr>
          <a:lstStyle/>
          <a:p>
            <a:endParaRPr lang="en-IN" sz="2400" dirty="0">
              <a:solidFill>
                <a:srgbClr val="080808"/>
              </a:solidFill>
            </a:endParaRPr>
          </a:p>
        </p:txBody>
      </p:sp>
      <p:sp>
        <p:nvSpPr>
          <p:cNvPr id="2" name="Title 1">
            <a:extLst>
              <a:ext uri="{FF2B5EF4-FFF2-40B4-BE49-F238E27FC236}">
                <a16:creationId xmlns:a16="http://schemas.microsoft.com/office/drawing/2014/main" id="{C0197370-705C-B66B-388C-45112DBF188F}"/>
              </a:ext>
            </a:extLst>
          </p:cNvPr>
          <p:cNvSpPr>
            <a:spLocks noGrp="1"/>
          </p:cNvSpPr>
          <p:nvPr>
            <p:ph type="ctrTitle"/>
          </p:nvPr>
        </p:nvSpPr>
        <p:spPr>
          <a:xfrm>
            <a:off x="11963400" y="342900"/>
            <a:ext cx="5427426" cy="2018580"/>
          </a:xfrm>
          <a:noFill/>
        </p:spPr>
        <p:txBody>
          <a:bodyPr anchor="ctr">
            <a:normAutofit/>
          </a:bodyPr>
          <a:lstStyle/>
          <a:p>
            <a:pPr>
              <a:lnSpc>
                <a:spcPct val="90000"/>
              </a:lnSpc>
            </a:pPr>
            <a:r>
              <a:rPr lang="en-US" sz="3300" spc="254" dirty="0">
                <a:solidFill>
                  <a:schemeClr val="tx2">
                    <a:lumMod val="60000"/>
                    <a:lumOff val="40000"/>
                  </a:schemeClr>
                </a:solidFill>
                <a:latin typeface="Norwester Bold"/>
              </a:rPr>
              <a:t>EMAIL CONFIRMATION OF ISSUED AND REJECTED REQUEST OF BOOKS</a:t>
            </a:r>
            <a:endParaRPr lang="en-IN" sz="3300" dirty="0">
              <a:solidFill>
                <a:schemeClr val="tx2">
                  <a:lumMod val="60000"/>
                  <a:lumOff val="40000"/>
                </a:schemeClr>
              </a:solidFill>
            </a:endParaRPr>
          </a:p>
        </p:txBody>
      </p:sp>
      <p:pic>
        <p:nvPicPr>
          <p:cNvPr id="12" name="Picture 11" descr="Graphical user interface, application&#10;&#10;Description automatically generated">
            <a:extLst>
              <a:ext uri="{FF2B5EF4-FFF2-40B4-BE49-F238E27FC236}">
                <a16:creationId xmlns:a16="http://schemas.microsoft.com/office/drawing/2014/main" id="{59B35177-D582-F299-9CE0-F32F21C6F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167171"/>
            <a:ext cx="4470830" cy="7153452"/>
          </a:xfrm>
          <a:prstGeom prst="rect">
            <a:avLst/>
          </a:prstGeom>
        </p:spPr>
      </p:pic>
      <p:sp>
        <p:nvSpPr>
          <p:cNvPr id="14" name="TextBox 13">
            <a:extLst>
              <a:ext uri="{FF2B5EF4-FFF2-40B4-BE49-F238E27FC236}">
                <a16:creationId xmlns:a16="http://schemas.microsoft.com/office/drawing/2014/main" id="{B046A1E4-98F8-DE2F-49D1-B208B3A28818}"/>
              </a:ext>
            </a:extLst>
          </p:cNvPr>
          <p:cNvSpPr txBox="1"/>
          <p:nvPr/>
        </p:nvSpPr>
        <p:spPr>
          <a:xfrm flipV="1">
            <a:off x="4617720" y="4962406"/>
            <a:ext cx="3764280" cy="369332"/>
          </a:xfrm>
          <a:prstGeom prst="rect">
            <a:avLst/>
          </a:prstGeom>
          <a:noFill/>
        </p:spPr>
        <p:txBody>
          <a:bodyPr wrap="square">
            <a:spAutoFit/>
          </a:bodyPr>
          <a:lstStyle/>
          <a:p>
            <a:r>
              <a:rPr lang="en-US" sz="1800" spc="89" dirty="0">
                <a:solidFill>
                  <a:srgbClr val="FFFEE6"/>
                </a:solidFill>
                <a:latin typeface="Roboto"/>
              </a:rPr>
              <a:t>INFORM ABOUT </a:t>
            </a:r>
            <a:endParaRPr lang="en-IN" dirty="0"/>
          </a:p>
        </p:txBody>
      </p:sp>
      <p:sp>
        <p:nvSpPr>
          <p:cNvPr id="18" name="TextBox 17">
            <a:extLst>
              <a:ext uri="{FF2B5EF4-FFF2-40B4-BE49-F238E27FC236}">
                <a16:creationId xmlns:a16="http://schemas.microsoft.com/office/drawing/2014/main" id="{E5AF283B-FC0C-7173-5D6C-FA5070901733}"/>
              </a:ext>
            </a:extLst>
          </p:cNvPr>
          <p:cNvSpPr txBox="1"/>
          <p:nvPr/>
        </p:nvSpPr>
        <p:spPr>
          <a:xfrm>
            <a:off x="12842013" y="6780776"/>
            <a:ext cx="4800600" cy="2862322"/>
          </a:xfrm>
          <a:prstGeom prst="rect">
            <a:avLst/>
          </a:prstGeom>
          <a:noFill/>
        </p:spPr>
        <p:txBody>
          <a:bodyPr wrap="square">
            <a:spAutoFit/>
          </a:bodyPr>
          <a:lstStyle/>
          <a:p>
            <a:r>
              <a:rPr lang="en-US" sz="3600" dirty="0">
                <a:solidFill>
                  <a:schemeClr val="tx2">
                    <a:lumMod val="60000"/>
                    <a:lumOff val="40000"/>
                  </a:schemeClr>
                </a:solidFill>
                <a:latin typeface="Aharoni" panose="02010803020104030203" pitchFamily="2" charset="-79"/>
                <a:cs typeface="Aharoni" panose="02010803020104030203" pitchFamily="2" charset="-79"/>
              </a:rPr>
              <a:t>LIBRARIAN CAN APPROVE OR REJECT THE BOOK REQUESTED BY STUDENTS</a:t>
            </a:r>
          </a:p>
        </p:txBody>
      </p:sp>
    </p:spTree>
    <p:extLst>
      <p:ext uri="{BB962C8B-B14F-4D97-AF65-F5344CB8AC3E}">
        <p14:creationId xmlns:p14="http://schemas.microsoft.com/office/powerpoint/2010/main" val="120003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776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762000" y="3109001"/>
            <a:ext cx="4419600" cy="462529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3900" kern="1200" spc="254">
                <a:solidFill>
                  <a:srgbClr val="FFFFFF"/>
                </a:solidFill>
                <a:latin typeface="+mj-lt"/>
                <a:ea typeface="+mj-ea"/>
                <a:cs typeface="+mj-cs"/>
              </a:rPr>
              <a:t>                           ADMIN DASHBOARD</a:t>
            </a:r>
            <a:endParaRPr lang="en-US" sz="3900" kern="1200" spc="254" dirty="0">
              <a:solidFill>
                <a:srgbClr val="FFFFFF"/>
              </a:solidFill>
              <a:latin typeface="+mj-lt"/>
              <a:ea typeface="+mj-ea"/>
              <a:cs typeface="+mj-cs"/>
            </a:endParaRPr>
          </a:p>
        </p:txBody>
      </p:sp>
      <p:pic>
        <p:nvPicPr>
          <p:cNvPr id="6" name="Picture 5" descr="Graphical user interface, application&#10;&#10;Description automatically generated">
            <a:extLst>
              <a:ext uri="{FF2B5EF4-FFF2-40B4-BE49-F238E27FC236}">
                <a16:creationId xmlns:a16="http://schemas.microsoft.com/office/drawing/2014/main" id="{BF624271-CFC0-3002-74E4-F5AC4544C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900" y="2108437"/>
            <a:ext cx="10782298" cy="60650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447800" y="266700"/>
            <a:ext cx="19150098" cy="1401954"/>
            <a:chOff x="0" y="0"/>
            <a:chExt cx="25533464" cy="1869272"/>
          </a:xfrm>
        </p:grpSpPr>
        <p:sp>
          <p:nvSpPr>
            <p:cNvPr id="3" name="TextBox 3"/>
            <p:cNvSpPr txBox="1"/>
            <p:nvPr/>
          </p:nvSpPr>
          <p:spPr>
            <a:xfrm>
              <a:off x="0" y="-9525"/>
              <a:ext cx="25533464" cy="1034030"/>
            </a:xfrm>
            <a:prstGeom prst="rect">
              <a:avLst/>
            </a:prstGeom>
          </p:spPr>
          <p:txBody>
            <a:bodyPr lIns="0" tIns="0" rIns="0" bIns="0" rtlCol="0" anchor="t">
              <a:spAutoFit/>
            </a:bodyPr>
            <a:lstStyle/>
            <a:p>
              <a:pPr algn="l">
                <a:lnSpc>
                  <a:spcPts val="6113"/>
                </a:lnSpc>
              </a:pPr>
              <a:r>
                <a:rPr lang="en-US" sz="5094" spc="254" dirty="0">
                  <a:solidFill>
                    <a:srgbClr val="F8CF2C"/>
                  </a:solidFill>
                  <a:latin typeface="Norwester Bold"/>
                </a:rPr>
                <a:t>                              LIST OF BOOKS</a:t>
              </a:r>
            </a:p>
          </p:txBody>
        </p:sp>
        <p:sp>
          <p:nvSpPr>
            <p:cNvPr id="4" name="AutoShape 4"/>
            <p:cNvSpPr/>
            <p:nvPr/>
          </p:nvSpPr>
          <p:spPr>
            <a:xfrm>
              <a:off x="0" y="1473849"/>
              <a:ext cx="2444432" cy="395423"/>
            </a:xfrm>
            <a:prstGeom prst="rect">
              <a:avLst/>
            </a:prstGeom>
            <a:solidFill>
              <a:srgbClr val="FFFEE6"/>
            </a:solidFill>
          </p:spPr>
        </p:sp>
      </p:grpSp>
      <p:pic>
        <p:nvPicPr>
          <p:cNvPr id="6" name="Picture 5" descr="Graphical user interface, application, Teams&#10;&#10;Description automatically generated">
            <a:extLst>
              <a:ext uri="{FF2B5EF4-FFF2-40B4-BE49-F238E27FC236}">
                <a16:creationId xmlns:a16="http://schemas.microsoft.com/office/drawing/2014/main" id="{B5A97E13-28B2-CFC2-1465-ACA4A138D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57300"/>
            <a:ext cx="15544800" cy="84897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3" name="TextBox 3"/>
          <p:cNvSpPr txBox="1"/>
          <p:nvPr/>
        </p:nvSpPr>
        <p:spPr>
          <a:xfrm>
            <a:off x="1304126" y="578227"/>
            <a:ext cx="19150098" cy="775523"/>
          </a:xfrm>
          <a:prstGeom prst="rect">
            <a:avLst/>
          </a:prstGeom>
        </p:spPr>
        <p:txBody>
          <a:bodyPr lIns="0" tIns="0" rIns="0" bIns="0" rtlCol="0" anchor="t">
            <a:spAutoFit/>
          </a:bodyPr>
          <a:lstStyle/>
          <a:p>
            <a:pPr algn="l">
              <a:lnSpc>
                <a:spcPts val="6113"/>
              </a:lnSpc>
            </a:pPr>
            <a:r>
              <a:rPr lang="en-US" sz="5094" spc="254" dirty="0">
                <a:solidFill>
                  <a:srgbClr val="F8CF2C"/>
                </a:solidFill>
                <a:latin typeface="Norwester Bold"/>
              </a:rPr>
              <a:t>                              STUDENT LIST </a:t>
            </a:r>
          </a:p>
        </p:txBody>
      </p:sp>
      <p:pic>
        <p:nvPicPr>
          <p:cNvPr id="5" name="Picture 5"/>
          <p:cNvPicPr>
            <a:picLocks noChangeAspect="1"/>
          </p:cNvPicPr>
          <p:nvPr/>
        </p:nvPicPr>
        <p:blipFill>
          <a:blip r:embed="rId2"/>
          <a:srcRect/>
          <a:stretch>
            <a:fillRect/>
          </a:stretch>
        </p:blipFill>
        <p:spPr>
          <a:xfrm>
            <a:off x="2209800" y="1446456"/>
            <a:ext cx="14821305" cy="84976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466" b="7466"/>
          <a:stretch>
            <a:fillRect/>
          </a:stretch>
        </p:blipFill>
        <p:spPr>
          <a:xfrm>
            <a:off x="0" y="0"/>
            <a:ext cx="18288000" cy="10287000"/>
          </a:xfrm>
          <a:prstGeom prst="rect">
            <a:avLst/>
          </a:prstGeom>
        </p:spPr>
      </p:pic>
      <p:sp>
        <p:nvSpPr>
          <p:cNvPr id="3" name="TextBox 3"/>
          <p:cNvSpPr txBox="1"/>
          <p:nvPr/>
        </p:nvSpPr>
        <p:spPr>
          <a:xfrm>
            <a:off x="2686967" y="623386"/>
            <a:ext cx="12914066" cy="974626"/>
          </a:xfrm>
          <a:prstGeom prst="rect">
            <a:avLst/>
          </a:prstGeom>
        </p:spPr>
        <p:txBody>
          <a:bodyPr lIns="0" tIns="0" rIns="0" bIns="0" rtlCol="0" anchor="t">
            <a:spAutoFit/>
          </a:bodyPr>
          <a:lstStyle/>
          <a:p>
            <a:pPr algn="l">
              <a:lnSpc>
                <a:spcPts val="7627"/>
              </a:lnSpc>
            </a:pPr>
            <a:r>
              <a:rPr lang="en-US" sz="6934" dirty="0">
                <a:solidFill>
                  <a:srgbClr val="F8CF2C"/>
                </a:solidFill>
                <a:latin typeface="Norwester"/>
              </a:rPr>
              <a:t>FEAUTURES WE WILL ADD FURTHER</a:t>
            </a:r>
          </a:p>
        </p:txBody>
      </p:sp>
      <p:sp>
        <p:nvSpPr>
          <p:cNvPr id="4" name="TextBox 4"/>
          <p:cNvSpPr txBox="1"/>
          <p:nvPr/>
        </p:nvSpPr>
        <p:spPr>
          <a:xfrm>
            <a:off x="1600200" y="2275832"/>
            <a:ext cx="13852589" cy="6405536"/>
          </a:xfrm>
          <a:prstGeom prst="rect">
            <a:avLst/>
          </a:prstGeom>
        </p:spPr>
        <p:txBody>
          <a:bodyPr lIns="0" tIns="0" rIns="0" bIns="0" rtlCol="0" anchor="t">
            <a:spAutoFit/>
          </a:bodyPr>
          <a:lstStyle/>
          <a:p>
            <a:pPr marL="685800" indent="-685800">
              <a:lnSpc>
                <a:spcPts val="6297"/>
              </a:lnSpc>
              <a:spcBef>
                <a:spcPct val="0"/>
              </a:spcBef>
              <a:buFont typeface="Wingdings" panose="05000000000000000000" pitchFamily="2" charset="2"/>
              <a:buChar char="Ø"/>
            </a:pPr>
            <a:r>
              <a:rPr lang="en-US" sz="4498" spc="89" dirty="0">
                <a:solidFill>
                  <a:srgbClr val="FFFEE6"/>
                </a:solidFill>
                <a:latin typeface="Roboto"/>
              </a:rPr>
              <a:t>LIBRARIAN CAN SHARE E-CONTENT WHICH IS VISIBLE TO STUDENT AS WELL AS FACULTIES.</a:t>
            </a:r>
          </a:p>
          <a:p>
            <a:pPr marL="685800" indent="-685800">
              <a:lnSpc>
                <a:spcPts val="6297"/>
              </a:lnSpc>
              <a:spcBef>
                <a:spcPct val="0"/>
              </a:spcBef>
              <a:buFont typeface="Wingdings" panose="05000000000000000000" pitchFamily="2" charset="2"/>
              <a:buChar char="Ø"/>
            </a:pPr>
            <a:r>
              <a:rPr lang="en-US" sz="4498" spc="89" dirty="0">
                <a:solidFill>
                  <a:srgbClr val="FFFEE6"/>
                </a:solidFill>
                <a:latin typeface="Roboto"/>
              </a:rPr>
              <a:t>USER AND ADMIN CAN READ AND SHARE ARTICLES AVAILABLE OVER OUR WEBSITE.</a:t>
            </a:r>
          </a:p>
          <a:p>
            <a:pPr marL="685800" indent="-685800">
              <a:lnSpc>
                <a:spcPts val="6297"/>
              </a:lnSpc>
              <a:spcBef>
                <a:spcPct val="0"/>
              </a:spcBef>
              <a:buFont typeface="Wingdings" panose="05000000000000000000" pitchFamily="2" charset="2"/>
              <a:buChar char="Ø"/>
            </a:pPr>
            <a:r>
              <a:rPr lang="en-US" sz="4498" spc="89" dirty="0">
                <a:solidFill>
                  <a:srgbClr val="FFFEE6"/>
                </a:solidFill>
                <a:latin typeface="Roboto"/>
              </a:rPr>
              <a:t>ADMIN CAN INFORM ABOUT UPCOMING NEW BOOKS/ARTICLES/JOURNALS.</a:t>
            </a:r>
          </a:p>
          <a:p>
            <a:pPr marL="685800" indent="-685800">
              <a:lnSpc>
                <a:spcPts val="6297"/>
              </a:lnSpc>
              <a:spcBef>
                <a:spcPct val="0"/>
              </a:spcBef>
              <a:buFont typeface="Wingdings" panose="05000000000000000000" pitchFamily="2" charset="2"/>
              <a:buChar char="Ø"/>
            </a:pPr>
            <a:r>
              <a:rPr lang="en-US" sz="4498" spc="89" dirty="0">
                <a:solidFill>
                  <a:srgbClr val="FFFEE6"/>
                </a:solidFill>
                <a:latin typeface="Roboto"/>
              </a:rPr>
              <a:t>ADMIN CAN SEND WARNING MESSAGE TO  USER REGARDING FINE THROUGH EMAIL ALSO.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466" b="7466"/>
          <a:stretch>
            <a:fillRect/>
          </a:stretch>
        </p:blipFill>
        <p:spPr>
          <a:xfrm>
            <a:off x="0" y="0"/>
            <a:ext cx="18288000" cy="10287000"/>
          </a:xfrm>
          <a:prstGeom prst="rect">
            <a:avLst/>
          </a:prstGeom>
        </p:spPr>
      </p:pic>
      <p:sp>
        <p:nvSpPr>
          <p:cNvPr id="3" name="TextBox 3"/>
          <p:cNvSpPr txBox="1"/>
          <p:nvPr/>
        </p:nvSpPr>
        <p:spPr>
          <a:xfrm>
            <a:off x="3265851" y="1028700"/>
            <a:ext cx="11781110" cy="542925"/>
          </a:xfrm>
          <a:prstGeom prst="rect">
            <a:avLst/>
          </a:prstGeom>
        </p:spPr>
        <p:txBody>
          <a:bodyPr lIns="0" tIns="0" rIns="0" bIns="0" rtlCol="0" anchor="t">
            <a:spAutoFit/>
          </a:bodyPr>
          <a:lstStyle/>
          <a:p>
            <a:pPr algn="ctr">
              <a:lnSpc>
                <a:spcPts val="4320"/>
              </a:lnSpc>
            </a:pPr>
            <a:endParaRPr/>
          </a:p>
        </p:txBody>
      </p:sp>
      <p:grpSp>
        <p:nvGrpSpPr>
          <p:cNvPr id="4" name="Group 4"/>
          <p:cNvGrpSpPr/>
          <p:nvPr/>
        </p:nvGrpSpPr>
        <p:grpSpPr>
          <a:xfrm>
            <a:off x="3265851" y="8058666"/>
            <a:ext cx="11805922" cy="1199634"/>
            <a:chOff x="0" y="0"/>
            <a:chExt cx="15741230" cy="1599512"/>
          </a:xfrm>
        </p:grpSpPr>
        <p:sp>
          <p:nvSpPr>
            <p:cNvPr id="5" name="TextBox 5"/>
            <p:cNvSpPr txBox="1"/>
            <p:nvPr/>
          </p:nvSpPr>
          <p:spPr>
            <a:xfrm>
              <a:off x="6188" y="-19050"/>
              <a:ext cx="15735041" cy="628650"/>
            </a:xfrm>
            <a:prstGeom prst="rect">
              <a:avLst/>
            </a:prstGeom>
          </p:spPr>
          <p:txBody>
            <a:bodyPr lIns="0" tIns="0" rIns="0" bIns="0" rtlCol="0" anchor="t">
              <a:spAutoFit/>
            </a:bodyPr>
            <a:lstStyle/>
            <a:p>
              <a:pPr algn="ctr">
                <a:lnSpc>
                  <a:spcPts val="3600"/>
                </a:lnSpc>
              </a:pPr>
              <a:r>
                <a:rPr lang="en-US" sz="3000" spc="210">
                  <a:solidFill>
                    <a:srgbClr val="F8CF2C"/>
                  </a:solidFill>
                  <a:latin typeface="Roboto"/>
                </a:rPr>
                <a:t>REGARDS</a:t>
              </a:r>
            </a:p>
          </p:txBody>
        </p:sp>
        <p:sp>
          <p:nvSpPr>
            <p:cNvPr id="6" name="TextBox 6"/>
            <p:cNvSpPr txBox="1"/>
            <p:nvPr/>
          </p:nvSpPr>
          <p:spPr>
            <a:xfrm>
              <a:off x="0" y="1020815"/>
              <a:ext cx="15735041" cy="578697"/>
            </a:xfrm>
            <a:prstGeom prst="rect">
              <a:avLst/>
            </a:prstGeom>
          </p:spPr>
          <p:txBody>
            <a:bodyPr lIns="0" tIns="0" rIns="0" bIns="0" rtlCol="0" anchor="t">
              <a:spAutoFit/>
            </a:bodyPr>
            <a:lstStyle/>
            <a:p>
              <a:pPr algn="ctr">
                <a:lnSpc>
                  <a:spcPts val="3640"/>
                </a:lnSpc>
              </a:pPr>
              <a:r>
                <a:rPr lang="en-US" sz="2600" spc="52" dirty="0">
                  <a:solidFill>
                    <a:srgbClr val="FFFEE6"/>
                  </a:solidFill>
                  <a:latin typeface="Roboto"/>
                </a:rPr>
                <a:t>TEAM GRANTH - VGI DIGITAL LIBRARY</a:t>
              </a:r>
            </a:p>
          </p:txBody>
        </p:sp>
      </p:grpSp>
      <p:grpSp>
        <p:nvGrpSpPr>
          <p:cNvPr id="7" name="Group 7"/>
          <p:cNvGrpSpPr/>
          <p:nvPr/>
        </p:nvGrpSpPr>
        <p:grpSpPr>
          <a:xfrm>
            <a:off x="1316546" y="3126113"/>
            <a:ext cx="16291005" cy="2497571"/>
            <a:chOff x="0" y="0"/>
            <a:chExt cx="21721339" cy="3330095"/>
          </a:xfrm>
        </p:grpSpPr>
        <p:sp>
          <p:nvSpPr>
            <p:cNvPr id="8" name="TextBox 8"/>
            <p:cNvSpPr txBox="1"/>
            <p:nvPr/>
          </p:nvSpPr>
          <p:spPr>
            <a:xfrm>
              <a:off x="0" y="989723"/>
              <a:ext cx="21721339" cy="2340372"/>
            </a:xfrm>
            <a:prstGeom prst="rect">
              <a:avLst/>
            </a:prstGeom>
          </p:spPr>
          <p:txBody>
            <a:bodyPr lIns="0" tIns="0" rIns="0" bIns="0" rtlCol="0" anchor="t">
              <a:spAutoFit/>
            </a:bodyPr>
            <a:lstStyle/>
            <a:p>
              <a:pPr algn="l">
                <a:lnSpc>
                  <a:spcPts val="13200"/>
                </a:lnSpc>
              </a:pPr>
              <a:r>
                <a:rPr lang="en-US" sz="12000" spc="240">
                  <a:solidFill>
                    <a:srgbClr val="F8CF2C"/>
                  </a:solidFill>
                  <a:latin typeface="Norwester Bold"/>
                </a:rPr>
                <a:t>THANK YOU EVERYBODY!</a:t>
              </a:r>
            </a:p>
          </p:txBody>
        </p:sp>
        <p:sp>
          <p:nvSpPr>
            <p:cNvPr id="9" name="TextBox 9"/>
            <p:cNvSpPr txBox="1"/>
            <p:nvPr/>
          </p:nvSpPr>
          <p:spPr>
            <a:xfrm>
              <a:off x="0" y="-19050"/>
              <a:ext cx="18451848" cy="572691"/>
            </a:xfrm>
            <a:prstGeom prst="rect">
              <a:avLst/>
            </a:prstGeom>
          </p:spPr>
          <p:txBody>
            <a:bodyPr lIns="0" tIns="0" rIns="0" bIns="0" rtlCol="0" anchor="t">
              <a:spAutoFit/>
            </a:bodyPr>
            <a:lstStyle/>
            <a:p>
              <a:pPr algn="l">
                <a:lnSpc>
                  <a:spcPts val="336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48" t="18382" r="3848" b="3542"/>
          <a:stretch>
            <a:fillRect/>
          </a:stretch>
        </p:blipFill>
        <p:spPr>
          <a:xfrm>
            <a:off x="0" y="0"/>
            <a:ext cx="18288000" cy="10287000"/>
          </a:xfrm>
          <a:prstGeom prst="rect">
            <a:avLst/>
          </a:prstGeom>
        </p:spPr>
      </p:pic>
      <p:grpSp>
        <p:nvGrpSpPr>
          <p:cNvPr id="3" name="Group 3"/>
          <p:cNvGrpSpPr/>
          <p:nvPr/>
        </p:nvGrpSpPr>
        <p:grpSpPr>
          <a:xfrm>
            <a:off x="1028700" y="1422879"/>
            <a:ext cx="17628307" cy="6485517"/>
            <a:chOff x="0" y="76200"/>
            <a:chExt cx="23504409" cy="8647356"/>
          </a:xfrm>
        </p:grpSpPr>
        <p:sp>
          <p:nvSpPr>
            <p:cNvPr id="4" name="TextBox 4"/>
            <p:cNvSpPr txBox="1"/>
            <p:nvPr/>
          </p:nvSpPr>
          <p:spPr>
            <a:xfrm>
              <a:off x="0" y="2662488"/>
              <a:ext cx="20406458" cy="4856031"/>
            </a:xfrm>
            <a:prstGeom prst="rect">
              <a:avLst/>
            </a:prstGeom>
          </p:spPr>
          <p:txBody>
            <a:bodyPr lIns="0" tIns="0" rIns="0" bIns="0" rtlCol="0" anchor="t">
              <a:spAutoFit/>
            </a:bodyPr>
            <a:lstStyle/>
            <a:p>
              <a:pPr algn="l">
                <a:lnSpc>
                  <a:spcPts val="14197"/>
                </a:lnSpc>
              </a:pPr>
              <a:r>
                <a:rPr lang="en-US" sz="11830" spc="828" dirty="0">
                  <a:solidFill>
                    <a:srgbClr val="FFFEE6"/>
                  </a:solidFill>
                  <a:latin typeface="League Spartan"/>
                </a:rPr>
                <a:t>VGI DIGITAL LIBRARY</a:t>
              </a:r>
            </a:p>
          </p:txBody>
        </p:sp>
        <p:sp>
          <p:nvSpPr>
            <p:cNvPr id="5" name="TextBox 5"/>
            <p:cNvSpPr txBox="1"/>
            <p:nvPr/>
          </p:nvSpPr>
          <p:spPr>
            <a:xfrm>
              <a:off x="0" y="76200"/>
              <a:ext cx="23504409" cy="1842148"/>
            </a:xfrm>
            <a:prstGeom prst="rect">
              <a:avLst/>
            </a:prstGeom>
          </p:spPr>
          <p:txBody>
            <a:bodyPr lIns="0" tIns="0" rIns="0" bIns="0" rtlCol="0" anchor="t">
              <a:spAutoFit/>
            </a:bodyPr>
            <a:lstStyle/>
            <a:p>
              <a:pPr algn="l">
                <a:lnSpc>
                  <a:spcPts val="10411"/>
                </a:lnSpc>
              </a:pPr>
              <a:r>
                <a:rPr lang="en-US" sz="9465" dirty="0">
                  <a:solidFill>
                    <a:srgbClr val="F8CF2C"/>
                  </a:solidFill>
                  <a:latin typeface="Norwester Bold"/>
                </a:rPr>
                <a:t>PROJECT TITLE : </a:t>
              </a:r>
              <a:r>
                <a:rPr lang="en-US" sz="9465" dirty="0">
                  <a:solidFill>
                    <a:srgbClr val="0070C0"/>
                  </a:solidFill>
                  <a:latin typeface="Norwester Bold"/>
                </a:rPr>
                <a:t>GRANTH</a:t>
              </a:r>
            </a:p>
          </p:txBody>
        </p:sp>
        <p:sp>
          <p:nvSpPr>
            <p:cNvPr id="6" name="AutoShape 6"/>
            <p:cNvSpPr/>
            <p:nvPr/>
          </p:nvSpPr>
          <p:spPr>
            <a:xfrm>
              <a:off x="0" y="8392979"/>
              <a:ext cx="2043566" cy="330577"/>
            </a:xfrm>
            <a:prstGeom prst="rect">
              <a:avLst/>
            </a:prstGeom>
            <a:solidFill>
              <a:srgbClr val="F8CF2C"/>
            </a:solidFill>
          </p:spPr>
        </p:sp>
      </p:grpSp>
      <p:pic>
        <p:nvPicPr>
          <p:cNvPr id="11" name="Picture 4">
            <a:extLst>
              <a:ext uri="{FF2B5EF4-FFF2-40B4-BE49-F238E27FC236}">
                <a16:creationId xmlns:a16="http://schemas.microsoft.com/office/drawing/2014/main" id="{A95C606F-CEE9-2FC4-B291-FA6EE78DAF02}"/>
              </a:ext>
            </a:extLst>
          </p:cNvPr>
          <p:cNvPicPr>
            <a:picLocks noChangeAspect="1"/>
          </p:cNvPicPr>
          <p:nvPr/>
        </p:nvPicPr>
        <p:blipFill>
          <a:blip r:embed="rId3"/>
          <a:srcRect t="29501" b="29501"/>
          <a:stretch>
            <a:fillRect/>
          </a:stretch>
        </p:blipFill>
        <p:spPr>
          <a:xfrm>
            <a:off x="9455046" y="6850960"/>
            <a:ext cx="9201961" cy="37725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11030439" y="1618648"/>
            <a:ext cx="5676411" cy="1022297"/>
            <a:chOff x="0" y="0"/>
            <a:chExt cx="7568548" cy="1363062"/>
          </a:xfrm>
        </p:grpSpPr>
        <p:sp>
          <p:nvSpPr>
            <p:cNvPr id="3" name="TextBox 3"/>
            <p:cNvSpPr txBox="1"/>
            <p:nvPr/>
          </p:nvSpPr>
          <p:spPr>
            <a:xfrm>
              <a:off x="0" y="-19050"/>
              <a:ext cx="7543148" cy="628650"/>
            </a:xfrm>
            <a:prstGeom prst="rect">
              <a:avLst/>
            </a:prstGeom>
          </p:spPr>
          <p:txBody>
            <a:bodyPr lIns="0" tIns="0" rIns="0" bIns="0" rtlCol="0" anchor="t">
              <a:spAutoFit/>
            </a:bodyPr>
            <a:lstStyle/>
            <a:p>
              <a:pPr algn="l">
                <a:lnSpc>
                  <a:spcPts val="3600"/>
                </a:lnSpc>
              </a:pPr>
              <a:r>
                <a:rPr lang="en-US" sz="3000" spc="210">
                  <a:solidFill>
                    <a:srgbClr val="F8CF2C"/>
                  </a:solidFill>
                  <a:latin typeface="Roboto"/>
                </a:rPr>
                <a:t>ABHISHEK KUMAR</a:t>
              </a:r>
            </a:p>
          </p:txBody>
        </p:sp>
        <p:sp>
          <p:nvSpPr>
            <p:cNvPr id="4" name="TextBox 4"/>
            <p:cNvSpPr txBox="1"/>
            <p:nvPr/>
          </p:nvSpPr>
          <p:spPr>
            <a:xfrm>
              <a:off x="0" y="784366"/>
              <a:ext cx="7568548" cy="578697"/>
            </a:xfrm>
            <a:prstGeom prst="rect">
              <a:avLst/>
            </a:prstGeom>
          </p:spPr>
          <p:txBody>
            <a:bodyPr lIns="0" tIns="0" rIns="0" bIns="0" rtlCol="0" anchor="t">
              <a:spAutoFit/>
            </a:bodyPr>
            <a:lstStyle/>
            <a:p>
              <a:pPr algn="l">
                <a:lnSpc>
                  <a:spcPts val="3640"/>
                </a:lnSpc>
              </a:pPr>
              <a:r>
                <a:rPr lang="en-US" sz="2600" spc="52">
                  <a:solidFill>
                    <a:srgbClr val="FFFEE6"/>
                  </a:solidFill>
                  <a:latin typeface="Roboto"/>
                </a:rPr>
                <a:t>B.TECH CSE BATCH 2020-2024</a:t>
              </a:r>
            </a:p>
          </p:txBody>
        </p:sp>
      </p:grpSp>
      <p:grpSp>
        <p:nvGrpSpPr>
          <p:cNvPr id="5" name="Group 5"/>
          <p:cNvGrpSpPr/>
          <p:nvPr/>
        </p:nvGrpSpPr>
        <p:grpSpPr>
          <a:xfrm>
            <a:off x="11030439" y="4632352"/>
            <a:ext cx="5676411" cy="1022297"/>
            <a:chOff x="0" y="0"/>
            <a:chExt cx="7568548" cy="1363062"/>
          </a:xfrm>
        </p:grpSpPr>
        <p:sp>
          <p:nvSpPr>
            <p:cNvPr id="6" name="TextBox 6"/>
            <p:cNvSpPr txBox="1"/>
            <p:nvPr/>
          </p:nvSpPr>
          <p:spPr>
            <a:xfrm>
              <a:off x="0" y="-19050"/>
              <a:ext cx="7543148" cy="628650"/>
            </a:xfrm>
            <a:prstGeom prst="rect">
              <a:avLst/>
            </a:prstGeom>
          </p:spPr>
          <p:txBody>
            <a:bodyPr lIns="0" tIns="0" rIns="0" bIns="0" rtlCol="0" anchor="t">
              <a:spAutoFit/>
            </a:bodyPr>
            <a:lstStyle/>
            <a:p>
              <a:pPr algn="l">
                <a:lnSpc>
                  <a:spcPts val="3600"/>
                </a:lnSpc>
              </a:pPr>
              <a:r>
                <a:rPr lang="en-US" sz="3000" spc="210">
                  <a:solidFill>
                    <a:srgbClr val="F8CF2C"/>
                  </a:solidFill>
                  <a:latin typeface="Roboto"/>
                </a:rPr>
                <a:t>ANIKET SRIVASTAVA</a:t>
              </a:r>
            </a:p>
          </p:txBody>
        </p:sp>
        <p:sp>
          <p:nvSpPr>
            <p:cNvPr id="7" name="TextBox 7"/>
            <p:cNvSpPr txBox="1"/>
            <p:nvPr/>
          </p:nvSpPr>
          <p:spPr>
            <a:xfrm>
              <a:off x="0" y="784366"/>
              <a:ext cx="7568548" cy="578697"/>
            </a:xfrm>
            <a:prstGeom prst="rect">
              <a:avLst/>
            </a:prstGeom>
          </p:spPr>
          <p:txBody>
            <a:bodyPr lIns="0" tIns="0" rIns="0" bIns="0" rtlCol="0" anchor="t">
              <a:spAutoFit/>
            </a:bodyPr>
            <a:lstStyle/>
            <a:p>
              <a:pPr algn="l">
                <a:lnSpc>
                  <a:spcPts val="3640"/>
                </a:lnSpc>
              </a:pPr>
              <a:r>
                <a:rPr lang="en-US" sz="2600" spc="52">
                  <a:solidFill>
                    <a:srgbClr val="FFFEE6"/>
                  </a:solidFill>
                  <a:latin typeface="Roboto"/>
                </a:rPr>
                <a:t>B.TECH CSE BATCH 2020-2024</a:t>
              </a:r>
            </a:p>
          </p:txBody>
        </p:sp>
      </p:grpSp>
      <p:grpSp>
        <p:nvGrpSpPr>
          <p:cNvPr id="8" name="Group 8"/>
          <p:cNvGrpSpPr/>
          <p:nvPr/>
        </p:nvGrpSpPr>
        <p:grpSpPr>
          <a:xfrm>
            <a:off x="11030439" y="7509477"/>
            <a:ext cx="5676411" cy="1022297"/>
            <a:chOff x="0" y="0"/>
            <a:chExt cx="7568548" cy="1363062"/>
          </a:xfrm>
        </p:grpSpPr>
        <p:sp>
          <p:nvSpPr>
            <p:cNvPr id="9" name="TextBox 9"/>
            <p:cNvSpPr txBox="1"/>
            <p:nvPr/>
          </p:nvSpPr>
          <p:spPr>
            <a:xfrm>
              <a:off x="0" y="-19050"/>
              <a:ext cx="7543148" cy="628650"/>
            </a:xfrm>
            <a:prstGeom prst="rect">
              <a:avLst/>
            </a:prstGeom>
          </p:spPr>
          <p:txBody>
            <a:bodyPr lIns="0" tIns="0" rIns="0" bIns="0" rtlCol="0" anchor="t">
              <a:spAutoFit/>
            </a:bodyPr>
            <a:lstStyle/>
            <a:p>
              <a:pPr algn="l">
                <a:lnSpc>
                  <a:spcPts val="3600"/>
                </a:lnSpc>
              </a:pPr>
              <a:r>
                <a:rPr lang="en-US" sz="3000" spc="210">
                  <a:solidFill>
                    <a:srgbClr val="F8CF2C"/>
                  </a:solidFill>
                  <a:latin typeface="Roboto"/>
                </a:rPr>
                <a:t>MOHAMMAD SHAFAQUE</a:t>
              </a:r>
            </a:p>
          </p:txBody>
        </p:sp>
        <p:sp>
          <p:nvSpPr>
            <p:cNvPr id="10" name="TextBox 10"/>
            <p:cNvSpPr txBox="1"/>
            <p:nvPr/>
          </p:nvSpPr>
          <p:spPr>
            <a:xfrm>
              <a:off x="0" y="784366"/>
              <a:ext cx="7568548" cy="578697"/>
            </a:xfrm>
            <a:prstGeom prst="rect">
              <a:avLst/>
            </a:prstGeom>
          </p:spPr>
          <p:txBody>
            <a:bodyPr lIns="0" tIns="0" rIns="0" bIns="0" rtlCol="0" anchor="t">
              <a:spAutoFit/>
            </a:bodyPr>
            <a:lstStyle/>
            <a:p>
              <a:pPr algn="l">
                <a:lnSpc>
                  <a:spcPts val="3640"/>
                </a:lnSpc>
              </a:pPr>
              <a:r>
                <a:rPr lang="en-US" sz="2600" spc="52">
                  <a:solidFill>
                    <a:srgbClr val="FFFEE6"/>
                  </a:solidFill>
                  <a:latin typeface="Roboto"/>
                </a:rPr>
                <a:t>B.TECH CSE BATCH 2020-2024</a:t>
              </a:r>
            </a:p>
          </p:txBody>
        </p:sp>
      </p:grpSp>
      <p:grpSp>
        <p:nvGrpSpPr>
          <p:cNvPr id="11" name="Group 11"/>
          <p:cNvGrpSpPr>
            <a:grpSpLocks noChangeAspect="1"/>
          </p:cNvGrpSpPr>
          <p:nvPr/>
        </p:nvGrpSpPr>
        <p:grpSpPr>
          <a:xfrm>
            <a:off x="8050940" y="1030425"/>
            <a:ext cx="2475360" cy="2475350"/>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8CF2C"/>
            </a:solidFill>
            <a:ln w="12700">
              <a:solidFill>
                <a:srgbClr val="000000"/>
              </a:solidFill>
            </a:ln>
          </p:spPr>
        </p:sp>
      </p:grpSp>
      <p:grpSp>
        <p:nvGrpSpPr>
          <p:cNvPr id="13" name="Group 13"/>
          <p:cNvGrpSpPr>
            <a:grpSpLocks noChangeAspect="1"/>
          </p:cNvGrpSpPr>
          <p:nvPr/>
        </p:nvGrpSpPr>
        <p:grpSpPr>
          <a:xfrm>
            <a:off x="8050940" y="3905825"/>
            <a:ext cx="2475360" cy="247535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2EDEE"/>
            </a:solidFill>
            <a:ln w="12700">
              <a:solidFill>
                <a:srgbClr val="000000"/>
              </a:solidFill>
            </a:ln>
          </p:spPr>
        </p:sp>
      </p:grpSp>
      <p:grpSp>
        <p:nvGrpSpPr>
          <p:cNvPr id="15" name="Group 15"/>
          <p:cNvGrpSpPr>
            <a:grpSpLocks noChangeAspect="1"/>
          </p:cNvGrpSpPr>
          <p:nvPr/>
        </p:nvGrpSpPr>
        <p:grpSpPr>
          <a:xfrm>
            <a:off x="8050940" y="6782950"/>
            <a:ext cx="2475360" cy="2475350"/>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D1B297"/>
            </a:solidFill>
            <a:ln w="12700">
              <a:solidFill>
                <a:srgbClr val="000000"/>
              </a:solidFill>
            </a:ln>
          </p:spPr>
        </p:sp>
      </p:grpSp>
      <p:grpSp>
        <p:nvGrpSpPr>
          <p:cNvPr id="17" name="Group 17"/>
          <p:cNvGrpSpPr/>
          <p:nvPr/>
        </p:nvGrpSpPr>
        <p:grpSpPr>
          <a:xfrm>
            <a:off x="1028700" y="795077"/>
            <a:ext cx="6353812" cy="3243386"/>
            <a:chOff x="0" y="76200"/>
            <a:chExt cx="8471749" cy="4324515"/>
          </a:xfrm>
        </p:grpSpPr>
        <p:sp>
          <p:nvSpPr>
            <p:cNvPr id="18" name="TextBox 18"/>
            <p:cNvSpPr txBox="1"/>
            <p:nvPr/>
          </p:nvSpPr>
          <p:spPr>
            <a:xfrm>
              <a:off x="0" y="76200"/>
              <a:ext cx="8471749" cy="1679644"/>
            </a:xfrm>
            <a:prstGeom prst="rect">
              <a:avLst/>
            </a:prstGeom>
          </p:spPr>
          <p:txBody>
            <a:bodyPr lIns="0" tIns="0" rIns="0" bIns="0" rtlCol="0" anchor="t">
              <a:spAutoFit/>
            </a:bodyPr>
            <a:lstStyle/>
            <a:p>
              <a:pPr algn="l">
                <a:lnSpc>
                  <a:spcPts val="9554"/>
                </a:lnSpc>
              </a:pPr>
              <a:r>
                <a:rPr lang="en-US" sz="8686">
                  <a:solidFill>
                    <a:srgbClr val="F8CF2C"/>
                  </a:solidFill>
                  <a:latin typeface="Norwester Bold"/>
                </a:rPr>
                <a:t>OUR TEAM</a:t>
              </a:r>
            </a:p>
          </p:txBody>
        </p:sp>
        <p:sp>
          <p:nvSpPr>
            <p:cNvPr id="19" name="TextBox 19"/>
            <p:cNvSpPr txBox="1"/>
            <p:nvPr/>
          </p:nvSpPr>
          <p:spPr>
            <a:xfrm>
              <a:off x="15155" y="2860720"/>
              <a:ext cx="8456594" cy="1539995"/>
            </a:xfrm>
            <a:prstGeom prst="rect">
              <a:avLst/>
            </a:prstGeom>
          </p:spPr>
          <p:txBody>
            <a:bodyPr lIns="0" tIns="0" rIns="0" bIns="0" rtlCol="0" anchor="t">
              <a:spAutoFit/>
            </a:bodyPr>
            <a:lstStyle/>
            <a:p>
              <a:pPr algn="l">
                <a:lnSpc>
                  <a:spcPts val="4690"/>
                </a:lnSpc>
              </a:pPr>
              <a:r>
                <a:rPr lang="en-US" sz="3908" spc="195" dirty="0">
                  <a:solidFill>
                    <a:srgbClr val="FFFEE6"/>
                  </a:solidFill>
                  <a:latin typeface="Norwester Bold"/>
                </a:rPr>
                <a:t>TEAM GRANTH -VGI DIGITAL LIBRARY</a:t>
              </a:r>
            </a:p>
          </p:txBody>
        </p:sp>
        <p:sp>
          <p:nvSpPr>
            <p:cNvPr id="20" name="AutoShape 20"/>
            <p:cNvSpPr/>
            <p:nvPr/>
          </p:nvSpPr>
          <p:spPr>
            <a:xfrm>
              <a:off x="0" y="2056456"/>
              <a:ext cx="1875352" cy="303366"/>
            </a:xfrm>
            <a:prstGeom prst="rect">
              <a:avLst/>
            </a:prstGeom>
            <a:solidFill>
              <a:srgbClr val="F8CF2C"/>
            </a:solidFill>
          </p:spPr>
        </p:sp>
      </p:grpSp>
      <p:sp>
        <p:nvSpPr>
          <p:cNvPr id="21" name="AutoShape 21"/>
          <p:cNvSpPr/>
          <p:nvPr/>
        </p:nvSpPr>
        <p:spPr>
          <a:xfrm>
            <a:off x="17173575" y="-685800"/>
            <a:ext cx="2228850" cy="11658600"/>
          </a:xfrm>
          <a:prstGeom prst="rect">
            <a:avLst/>
          </a:prstGeom>
          <a:solidFill>
            <a:srgbClr val="F8CF2C"/>
          </a:solidFill>
        </p:spPr>
      </p:sp>
      <p:sp>
        <p:nvSpPr>
          <p:cNvPr id="22" name="TextBox 21">
            <a:extLst>
              <a:ext uri="{FF2B5EF4-FFF2-40B4-BE49-F238E27FC236}">
                <a16:creationId xmlns:a16="http://schemas.microsoft.com/office/drawing/2014/main" id="{553B2B6D-2987-2CAD-5CC5-F8F2145BDA1F}"/>
              </a:ext>
            </a:extLst>
          </p:cNvPr>
          <p:cNvSpPr txBox="1"/>
          <p:nvPr/>
        </p:nvSpPr>
        <p:spPr>
          <a:xfrm>
            <a:off x="410497" y="6729713"/>
            <a:ext cx="7124014" cy="2308324"/>
          </a:xfrm>
          <a:prstGeom prst="rect">
            <a:avLst/>
          </a:prstGeom>
          <a:noFill/>
        </p:spPr>
        <p:txBody>
          <a:bodyPr wrap="square" rtlCol="0">
            <a:spAutoFit/>
          </a:bodyPr>
          <a:lstStyle/>
          <a:p>
            <a:r>
              <a:rPr lang="en-US" sz="3600" dirty="0">
                <a:solidFill>
                  <a:schemeClr val="bg1">
                    <a:lumMod val="95000"/>
                  </a:schemeClr>
                </a:solidFill>
              </a:rPr>
              <a:t>Under the guidance of </a:t>
            </a:r>
          </a:p>
          <a:p>
            <a:r>
              <a:rPr lang="en-US" sz="3600" dirty="0">
                <a:solidFill>
                  <a:schemeClr val="bg1">
                    <a:lumMod val="95000"/>
                  </a:schemeClr>
                </a:solidFill>
              </a:rPr>
              <a:t>Mrs. Madhu Lata Nirmal (HOD, CSE) </a:t>
            </a:r>
          </a:p>
          <a:p>
            <a:r>
              <a:rPr lang="en-US" sz="3600" dirty="0">
                <a:solidFill>
                  <a:schemeClr val="bg1">
                    <a:lumMod val="95000"/>
                  </a:schemeClr>
                </a:solidFill>
              </a:rPr>
              <a:t>Mr. Manoj </a:t>
            </a:r>
            <a:r>
              <a:rPr lang="en-US" sz="3600" dirty="0" err="1">
                <a:solidFill>
                  <a:schemeClr val="bg1">
                    <a:lumMod val="95000"/>
                  </a:schemeClr>
                </a:solidFill>
              </a:rPr>
              <a:t>Rajora</a:t>
            </a:r>
            <a:r>
              <a:rPr lang="en-US" sz="3600" dirty="0">
                <a:solidFill>
                  <a:schemeClr val="bg1">
                    <a:lumMod val="95000"/>
                  </a:schemeClr>
                </a:solidFill>
              </a:rPr>
              <a:t> (PROJECT TRAINER, CSE)</a:t>
            </a:r>
            <a:endParaRPr lang="en-IN" sz="3600" dirty="0">
              <a:solidFill>
                <a:schemeClr val="bg1">
                  <a:lumMod val="9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276725" y="644737"/>
            <a:ext cx="9734550" cy="2087882"/>
            <a:chOff x="0" y="0"/>
            <a:chExt cx="12979400" cy="2783843"/>
          </a:xfrm>
        </p:grpSpPr>
        <p:sp>
          <p:nvSpPr>
            <p:cNvPr id="4" name="AutoShape 4"/>
            <p:cNvSpPr/>
            <p:nvPr/>
          </p:nvSpPr>
          <p:spPr>
            <a:xfrm>
              <a:off x="0" y="0"/>
              <a:ext cx="12979400" cy="2783843"/>
            </a:xfrm>
            <a:prstGeom prst="rect">
              <a:avLst/>
            </a:prstGeom>
            <a:solidFill>
              <a:srgbClr val="F8CF2C">
                <a:alpha val="80000"/>
              </a:srgbClr>
            </a:solidFill>
          </p:spPr>
        </p:sp>
        <p:sp>
          <p:nvSpPr>
            <p:cNvPr id="5" name="TextBox 5"/>
            <p:cNvSpPr txBox="1"/>
            <p:nvPr/>
          </p:nvSpPr>
          <p:spPr>
            <a:xfrm>
              <a:off x="858351" y="669502"/>
              <a:ext cx="11262698" cy="1321014"/>
            </a:xfrm>
            <a:prstGeom prst="rect">
              <a:avLst/>
            </a:prstGeom>
          </p:spPr>
          <p:txBody>
            <a:bodyPr lIns="0" tIns="0" rIns="0" bIns="0" rtlCol="0" anchor="t">
              <a:spAutoFit/>
            </a:bodyPr>
            <a:lstStyle/>
            <a:p>
              <a:pPr algn="ctr">
                <a:lnSpc>
                  <a:spcPts val="8259"/>
                </a:lnSpc>
              </a:pPr>
              <a:r>
                <a:rPr lang="en-US" sz="5899" spc="117">
                  <a:solidFill>
                    <a:srgbClr val="252827"/>
                  </a:solidFill>
                  <a:latin typeface="Norwester"/>
                </a:rPr>
                <a:t>ABSTRACTION</a:t>
              </a:r>
            </a:p>
          </p:txBody>
        </p:sp>
      </p:grpSp>
      <p:sp>
        <p:nvSpPr>
          <p:cNvPr id="7" name="TextBox 7"/>
          <p:cNvSpPr txBox="1"/>
          <p:nvPr/>
        </p:nvSpPr>
        <p:spPr>
          <a:xfrm>
            <a:off x="152400" y="2705428"/>
            <a:ext cx="17983200" cy="7609840"/>
          </a:xfrm>
          <a:prstGeom prst="rect">
            <a:avLst/>
          </a:prstGeom>
        </p:spPr>
        <p:txBody>
          <a:bodyPr wrap="square" lIns="0" tIns="0" rIns="0" bIns="0" rtlCol="0" anchor="t">
            <a:spAutoFit/>
          </a:bodyPr>
          <a:lstStyle/>
          <a:p>
            <a:pPr algn="just">
              <a:lnSpc>
                <a:spcPts val="8631"/>
              </a:lnSpc>
            </a:pPr>
            <a:r>
              <a:rPr lang="en-US" sz="5400" dirty="0">
                <a:solidFill>
                  <a:schemeClr val="accent5">
                    <a:lumMod val="75000"/>
                  </a:schemeClr>
                </a:solidFill>
                <a:latin typeface="Amasis MT Pro" panose="02040504050005020304" pitchFamily="18" charset="0"/>
              </a:rPr>
              <a:t>“</a:t>
            </a:r>
            <a:r>
              <a:rPr lang="en-US" sz="5400" dirty="0" err="1">
                <a:solidFill>
                  <a:schemeClr val="accent5">
                    <a:lumMod val="75000"/>
                  </a:schemeClr>
                </a:solidFill>
                <a:latin typeface="Amasis MT Pro" panose="02040504050005020304" pitchFamily="18" charset="0"/>
              </a:rPr>
              <a:t>Granth</a:t>
            </a:r>
            <a:r>
              <a:rPr lang="en-US" sz="5400" dirty="0">
                <a:solidFill>
                  <a:schemeClr val="accent5">
                    <a:lumMod val="75000"/>
                  </a:schemeClr>
                </a:solidFill>
                <a:latin typeface="Amasis MT Pro" panose="02040504050005020304" pitchFamily="18" charset="0"/>
              </a:rPr>
              <a:t>” is the digitalization of existing library system. It is aimed to automate the existing system of manually working processes and to manage several important activities of library in a digital mode. It is designed to manage and track the daily work of the library such as issue books, return books, maintain student details, due calculation, catalogue, and book search etc.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84DC00E-6634-D63C-6308-FF18661E7A09}"/>
              </a:ext>
            </a:extLst>
          </p:cNvPr>
          <p:cNvPicPr>
            <a:picLocks noChangeAspect="1"/>
          </p:cNvPicPr>
          <p:nvPr/>
        </p:nvPicPr>
        <p:blipFill>
          <a:blip r:embed="rId2"/>
          <a:srcRect t="7466" b="7466"/>
          <a:stretch>
            <a:fillRect/>
          </a:stretch>
        </p:blipFill>
        <p:spPr>
          <a:xfrm>
            <a:off x="0" y="0"/>
            <a:ext cx="18288000" cy="10287000"/>
          </a:xfrm>
          <a:prstGeom prst="rect">
            <a:avLst/>
          </a:prstGeom>
        </p:spPr>
      </p:pic>
      <p:grpSp>
        <p:nvGrpSpPr>
          <p:cNvPr id="3" name="Group 3">
            <a:extLst>
              <a:ext uri="{FF2B5EF4-FFF2-40B4-BE49-F238E27FC236}">
                <a16:creationId xmlns:a16="http://schemas.microsoft.com/office/drawing/2014/main" id="{91B11C67-936B-4C41-ECAF-4E3978E457BE}"/>
              </a:ext>
            </a:extLst>
          </p:cNvPr>
          <p:cNvGrpSpPr/>
          <p:nvPr/>
        </p:nvGrpSpPr>
        <p:grpSpPr>
          <a:xfrm>
            <a:off x="4276725" y="644737"/>
            <a:ext cx="9734550" cy="2087882"/>
            <a:chOff x="0" y="0"/>
            <a:chExt cx="12979400" cy="2783843"/>
          </a:xfrm>
        </p:grpSpPr>
        <p:sp>
          <p:nvSpPr>
            <p:cNvPr id="4" name="AutoShape 4">
              <a:extLst>
                <a:ext uri="{FF2B5EF4-FFF2-40B4-BE49-F238E27FC236}">
                  <a16:creationId xmlns:a16="http://schemas.microsoft.com/office/drawing/2014/main" id="{C1BEC5A4-8817-48AA-562E-76F2E47EE56B}"/>
                </a:ext>
              </a:extLst>
            </p:cNvPr>
            <p:cNvSpPr/>
            <p:nvPr/>
          </p:nvSpPr>
          <p:spPr>
            <a:xfrm>
              <a:off x="0" y="0"/>
              <a:ext cx="12979400" cy="2783843"/>
            </a:xfrm>
            <a:prstGeom prst="rect">
              <a:avLst/>
            </a:prstGeom>
            <a:solidFill>
              <a:srgbClr val="F8CF2C">
                <a:alpha val="80000"/>
              </a:srgbClr>
            </a:solidFill>
          </p:spPr>
          <p:txBody>
            <a:bodyPr/>
            <a:lstStyle/>
            <a:p>
              <a:endParaRPr lang="en-IN" dirty="0"/>
            </a:p>
          </p:txBody>
        </p:sp>
        <p:sp>
          <p:nvSpPr>
            <p:cNvPr id="5" name="TextBox 5">
              <a:extLst>
                <a:ext uri="{FF2B5EF4-FFF2-40B4-BE49-F238E27FC236}">
                  <a16:creationId xmlns:a16="http://schemas.microsoft.com/office/drawing/2014/main" id="{2DF2D39F-850D-71BE-E37D-9EF7E19469A0}"/>
                </a:ext>
              </a:extLst>
            </p:cNvPr>
            <p:cNvSpPr txBox="1"/>
            <p:nvPr/>
          </p:nvSpPr>
          <p:spPr>
            <a:xfrm>
              <a:off x="858351" y="669501"/>
              <a:ext cx="11262699" cy="1266159"/>
            </a:xfrm>
            <a:prstGeom prst="rect">
              <a:avLst/>
            </a:prstGeom>
          </p:spPr>
          <p:txBody>
            <a:bodyPr lIns="0" tIns="0" rIns="0" bIns="0" rtlCol="0" anchor="t">
              <a:spAutoFit/>
            </a:bodyPr>
            <a:lstStyle/>
            <a:p>
              <a:pPr algn="ctr">
                <a:lnSpc>
                  <a:spcPts val="8259"/>
                </a:lnSpc>
              </a:pPr>
              <a:r>
                <a:rPr lang="en-US" sz="5899" spc="117" dirty="0">
                  <a:solidFill>
                    <a:srgbClr val="252827"/>
                  </a:solidFill>
                  <a:latin typeface="Norwester"/>
                </a:rPr>
                <a:t>problem &amp; solution</a:t>
              </a:r>
            </a:p>
          </p:txBody>
        </p:sp>
      </p:grpSp>
      <p:sp>
        <p:nvSpPr>
          <p:cNvPr id="7" name="TextBox 6">
            <a:extLst>
              <a:ext uri="{FF2B5EF4-FFF2-40B4-BE49-F238E27FC236}">
                <a16:creationId xmlns:a16="http://schemas.microsoft.com/office/drawing/2014/main" id="{6337C81B-368E-C1AF-681D-52BA74C40C2E}"/>
              </a:ext>
            </a:extLst>
          </p:cNvPr>
          <p:cNvSpPr txBox="1"/>
          <p:nvPr/>
        </p:nvSpPr>
        <p:spPr>
          <a:xfrm>
            <a:off x="304800" y="2732619"/>
            <a:ext cx="17678400" cy="8692636"/>
          </a:xfrm>
          <a:prstGeom prst="rect">
            <a:avLst/>
          </a:prstGeom>
          <a:noFill/>
        </p:spPr>
        <p:txBody>
          <a:bodyPr wrap="square">
            <a:spAutoFit/>
          </a:bodyPr>
          <a:lstStyle/>
          <a:p>
            <a:pPr>
              <a:lnSpc>
                <a:spcPts val="6182"/>
              </a:lnSpc>
            </a:pPr>
            <a:r>
              <a:rPr lang="en-US" sz="3600" dirty="0">
                <a:solidFill>
                  <a:srgbClr val="00B0F0"/>
                </a:solidFill>
                <a:latin typeface="Aileron Regular"/>
              </a:rPr>
              <a:t>PROBLEM STATEMENT :</a:t>
            </a:r>
          </a:p>
          <a:p>
            <a:pPr>
              <a:lnSpc>
                <a:spcPts val="6182"/>
              </a:lnSpc>
            </a:pPr>
            <a:r>
              <a:rPr lang="en-US" sz="3200" dirty="0">
                <a:solidFill>
                  <a:schemeClr val="bg1"/>
                </a:solidFill>
              </a:rPr>
              <a:t>Existing library system is not a digitalized system and so involves a lot of paperwork. </a:t>
            </a:r>
          </a:p>
          <a:p>
            <a:pPr>
              <a:lnSpc>
                <a:spcPts val="6182"/>
              </a:lnSpc>
            </a:pPr>
            <a:r>
              <a:rPr lang="en-US" sz="3200" dirty="0">
                <a:solidFill>
                  <a:schemeClr val="bg1"/>
                </a:solidFill>
              </a:rPr>
              <a:t>There is a need to visit library for any small or big work and so we end up wasting a lot of time to keep checking if library is open or not and librarian is available or not.</a:t>
            </a:r>
          </a:p>
          <a:p>
            <a:pPr>
              <a:lnSpc>
                <a:spcPts val="6182"/>
              </a:lnSpc>
            </a:pPr>
            <a:r>
              <a:rPr lang="en-US" sz="3200" dirty="0">
                <a:solidFill>
                  <a:schemeClr val="bg1"/>
                </a:solidFill>
              </a:rPr>
              <a:t> It is not easy to know if there is any fine imposed unless you visit library physically.</a:t>
            </a:r>
          </a:p>
          <a:p>
            <a:pPr>
              <a:lnSpc>
                <a:spcPts val="6182"/>
              </a:lnSpc>
            </a:pPr>
            <a:r>
              <a:rPr lang="en-US" sz="3200" dirty="0">
                <a:solidFill>
                  <a:schemeClr val="bg1"/>
                </a:solidFill>
              </a:rPr>
              <a:t> It is not possible to see any published notice until you visit the notice board of the library. </a:t>
            </a:r>
          </a:p>
          <a:p>
            <a:pPr>
              <a:lnSpc>
                <a:spcPts val="6182"/>
              </a:lnSpc>
            </a:pPr>
            <a:r>
              <a:rPr lang="en-US" sz="3200" dirty="0">
                <a:solidFill>
                  <a:schemeClr val="bg1"/>
                </a:solidFill>
              </a:rPr>
              <a:t>User does not have data regarding books issued from library or returned to library.</a:t>
            </a:r>
          </a:p>
          <a:p>
            <a:pPr>
              <a:lnSpc>
                <a:spcPts val="6182"/>
              </a:lnSpc>
            </a:pPr>
            <a:r>
              <a:rPr lang="en-US" sz="3200" dirty="0">
                <a:solidFill>
                  <a:srgbClr val="00B0F0"/>
                </a:solidFill>
                <a:latin typeface="Aileron Regular"/>
              </a:rPr>
              <a:t>SOLUTION STATEMENT :</a:t>
            </a:r>
          </a:p>
          <a:p>
            <a:pPr>
              <a:lnSpc>
                <a:spcPts val="6182"/>
              </a:lnSpc>
            </a:pPr>
            <a:r>
              <a:rPr lang="en-US" sz="3200" dirty="0">
                <a:solidFill>
                  <a:schemeClr val="bg1"/>
                </a:solidFill>
              </a:rPr>
              <a:t>GRANTH will be the solution of all such problem cases.</a:t>
            </a:r>
            <a:endParaRPr lang="en-US" sz="3200" dirty="0">
              <a:solidFill>
                <a:srgbClr val="00B0F0"/>
              </a:solidFill>
              <a:latin typeface="Aileron Regular"/>
            </a:endParaRPr>
          </a:p>
          <a:p>
            <a:pPr>
              <a:lnSpc>
                <a:spcPts val="6182"/>
              </a:lnSpc>
            </a:pPr>
            <a:endParaRPr lang="en-US" sz="3200" dirty="0">
              <a:solidFill>
                <a:schemeClr val="bg1"/>
              </a:solidFill>
            </a:endParaRPr>
          </a:p>
          <a:p>
            <a:pPr>
              <a:lnSpc>
                <a:spcPts val="6182"/>
              </a:lnSpc>
            </a:pPr>
            <a:endParaRPr lang="en-US" sz="1800" dirty="0">
              <a:solidFill>
                <a:schemeClr val="bg1"/>
              </a:solidFill>
              <a:latin typeface="Aileron Regular"/>
            </a:endParaRPr>
          </a:p>
        </p:txBody>
      </p:sp>
    </p:spTree>
    <p:extLst>
      <p:ext uri="{BB962C8B-B14F-4D97-AF65-F5344CB8AC3E}">
        <p14:creationId xmlns:p14="http://schemas.microsoft.com/office/powerpoint/2010/main" val="205596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466" b="7466"/>
          <a:stretch>
            <a:fillRect/>
          </a:stretch>
        </p:blipFill>
        <p:spPr>
          <a:xfrm>
            <a:off x="0" y="0"/>
            <a:ext cx="18288000" cy="10287000"/>
          </a:xfrm>
          <a:prstGeom prst="rect">
            <a:avLst/>
          </a:prstGeom>
        </p:spPr>
      </p:pic>
      <p:sp>
        <p:nvSpPr>
          <p:cNvPr id="10" name="TextBox 9">
            <a:extLst>
              <a:ext uri="{FF2B5EF4-FFF2-40B4-BE49-F238E27FC236}">
                <a16:creationId xmlns:a16="http://schemas.microsoft.com/office/drawing/2014/main" id="{E9579351-DCA4-0E93-262C-D0BA373385F6}"/>
              </a:ext>
            </a:extLst>
          </p:cNvPr>
          <p:cNvSpPr txBox="1"/>
          <p:nvPr/>
        </p:nvSpPr>
        <p:spPr>
          <a:xfrm>
            <a:off x="762000" y="370828"/>
            <a:ext cx="15773400" cy="1396536"/>
          </a:xfrm>
          <a:prstGeom prst="rect">
            <a:avLst/>
          </a:prstGeom>
          <a:noFill/>
        </p:spPr>
        <p:txBody>
          <a:bodyPr wrap="square">
            <a:spAutoFit/>
          </a:bodyPr>
          <a:lstStyle/>
          <a:p>
            <a:pPr algn="l">
              <a:lnSpc>
                <a:spcPts val="5352"/>
              </a:lnSpc>
            </a:pPr>
            <a:r>
              <a:rPr lang="en-US" sz="3600" spc="223" dirty="0">
                <a:solidFill>
                  <a:srgbClr val="F8CF2C"/>
                </a:solidFill>
                <a:latin typeface="Norwester Bold"/>
              </a:rPr>
              <a:t>SOME KEY FEAUTURES OF GRANTH – VGI DIGITAL LIBRARY :</a:t>
            </a:r>
          </a:p>
          <a:p>
            <a:pPr algn="l">
              <a:lnSpc>
                <a:spcPts val="5352"/>
              </a:lnSpc>
            </a:pPr>
            <a:endParaRPr lang="en-US" sz="3600" spc="223" dirty="0">
              <a:solidFill>
                <a:srgbClr val="F8CF2C"/>
              </a:solidFill>
              <a:latin typeface="Norwester Bold"/>
            </a:endParaRPr>
          </a:p>
        </p:txBody>
      </p:sp>
      <p:sp>
        <p:nvSpPr>
          <p:cNvPr id="14" name="TextBox 13">
            <a:extLst>
              <a:ext uri="{FF2B5EF4-FFF2-40B4-BE49-F238E27FC236}">
                <a16:creationId xmlns:a16="http://schemas.microsoft.com/office/drawing/2014/main" id="{AA896E06-F5B1-9C1F-CC09-E8156E0644F5}"/>
              </a:ext>
            </a:extLst>
          </p:cNvPr>
          <p:cNvSpPr txBox="1"/>
          <p:nvPr/>
        </p:nvSpPr>
        <p:spPr>
          <a:xfrm>
            <a:off x="457200" y="1109141"/>
            <a:ext cx="17373600" cy="8934690"/>
          </a:xfrm>
          <a:prstGeom prst="rect">
            <a:avLst/>
          </a:prstGeom>
          <a:noFill/>
        </p:spPr>
        <p:txBody>
          <a:bodyPr wrap="square">
            <a:spAutoFit/>
          </a:bodyPr>
          <a:lstStyle/>
          <a:p>
            <a:pPr marL="685800" indent="-685800">
              <a:lnSpc>
                <a:spcPts val="6182"/>
              </a:lnSpc>
              <a:buFont typeface="Wingdings" panose="05000000000000000000" pitchFamily="2" charset="2"/>
              <a:buChar char="Ø"/>
            </a:pPr>
            <a:r>
              <a:rPr lang="en-US" sz="3200" dirty="0">
                <a:solidFill>
                  <a:schemeClr val="bg1"/>
                </a:solidFill>
              </a:rPr>
              <a:t>You can access it from anywhere, anytime. </a:t>
            </a:r>
          </a:p>
          <a:p>
            <a:pPr marL="685800" indent="-685800">
              <a:lnSpc>
                <a:spcPts val="6182"/>
              </a:lnSpc>
              <a:buFont typeface="Wingdings" panose="05000000000000000000" pitchFamily="2" charset="2"/>
              <a:buChar char="Ø"/>
            </a:pPr>
            <a:r>
              <a:rPr lang="en-US" sz="3200" dirty="0">
                <a:solidFill>
                  <a:schemeClr val="bg1"/>
                </a:solidFill>
              </a:rPr>
              <a:t>No need to visit library every time.</a:t>
            </a:r>
          </a:p>
          <a:p>
            <a:pPr marL="685800" indent="-685800">
              <a:lnSpc>
                <a:spcPts val="6182"/>
              </a:lnSpc>
              <a:buFont typeface="Wingdings" panose="05000000000000000000" pitchFamily="2" charset="2"/>
              <a:buChar char="Ø"/>
            </a:pPr>
            <a:r>
              <a:rPr lang="en-US" sz="3200" dirty="0">
                <a:solidFill>
                  <a:schemeClr val="bg1"/>
                </a:solidFill>
              </a:rPr>
              <a:t>User can see available books over his/her dashboard.</a:t>
            </a:r>
          </a:p>
          <a:p>
            <a:pPr marL="685800" indent="-685800">
              <a:lnSpc>
                <a:spcPts val="6182"/>
              </a:lnSpc>
              <a:buFont typeface="Wingdings" panose="05000000000000000000" pitchFamily="2" charset="2"/>
              <a:buChar char="Ø"/>
            </a:pPr>
            <a:r>
              <a:rPr lang="en-US" sz="3200" dirty="0">
                <a:solidFill>
                  <a:schemeClr val="bg1"/>
                </a:solidFill>
              </a:rPr>
              <a:t>Student and faculties can request books from anywhere anytime. </a:t>
            </a:r>
          </a:p>
          <a:p>
            <a:pPr marL="685800" indent="-685800">
              <a:lnSpc>
                <a:spcPts val="6182"/>
              </a:lnSpc>
              <a:buFont typeface="Wingdings" panose="05000000000000000000" pitchFamily="2" charset="2"/>
              <a:buChar char="Ø"/>
            </a:pPr>
            <a:r>
              <a:rPr lang="en-US" sz="3200" dirty="0">
                <a:solidFill>
                  <a:schemeClr val="bg1"/>
                </a:solidFill>
              </a:rPr>
              <a:t>Student can update his/her profile.</a:t>
            </a:r>
          </a:p>
          <a:p>
            <a:pPr marL="685800" indent="-685800">
              <a:buFont typeface="Wingdings" panose="05000000000000000000" pitchFamily="2" charset="2"/>
              <a:buChar char="Ø"/>
            </a:pPr>
            <a:r>
              <a:rPr lang="en-US" sz="3200" dirty="0">
                <a:solidFill>
                  <a:schemeClr val="bg1"/>
                </a:solidFill>
              </a:rPr>
              <a:t>Librarian will update about your requested book through Email and will share the time between which you can collect your book.</a:t>
            </a:r>
          </a:p>
          <a:p>
            <a:pPr marL="685800" indent="-685800">
              <a:lnSpc>
                <a:spcPts val="6182"/>
              </a:lnSpc>
              <a:buFont typeface="Wingdings" panose="05000000000000000000" pitchFamily="2" charset="2"/>
              <a:buChar char="Ø"/>
            </a:pPr>
            <a:r>
              <a:rPr lang="en-US" sz="3200" dirty="0">
                <a:solidFill>
                  <a:schemeClr val="bg1"/>
                </a:solidFill>
              </a:rPr>
              <a:t>Librarian can manage Books, Different Categories, Authors, Notices.</a:t>
            </a:r>
          </a:p>
          <a:p>
            <a:pPr marL="685800" indent="-685800">
              <a:lnSpc>
                <a:spcPts val="6182"/>
              </a:lnSpc>
              <a:buFont typeface="Wingdings" panose="05000000000000000000" pitchFamily="2" charset="2"/>
              <a:buChar char="Ø"/>
            </a:pPr>
            <a:r>
              <a:rPr lang="en-US" sz="3200" dirty="0">
                <a:solidFill>
                  <a:schemeClr val="bg1"/>
                </a:solidFill>
              </a:rPr>
              <a:t>Librarian can manage registered students – He can make any student inactive if he or she is not following the proper code of conduct.</a:t>
            </a:r>
          </a:p>
          <a:p>
            <a:pPr marL="685800" indent="-685800">
              <a:lnSpc>
                <a:spcPts val="6182"/>
              </a:lnSpc>
              <a:buFont typeface="Wingdings" panose="05000000000000000000" pitchFamily="2" charset="2"/>
              <a:buChar char="Ø"/>
            </a:pPr>
            <a:r>
              <a:rPr lang="en-US" sz="3200" dirty="0">
                <a:solidFill>
                  <a:schemeClr val="bg1"/>
                </a:solidFill>
              </a:rPr>
              <a:t>Librarian can resolve complaints raised by users.</a:t>
            </a:r>
          </a:p>
          <a:p>
            <a:pPr marL="685800" indent="-685800">
              <a:lnSpc>
                <a:spcPts val="6182"/>
              </a:lnSpc>
              <a:buFont typeface="Wingdings" panose="05000000000000000000" pitchFamily="2" charset="2"/>
              <a:buChar char="Ø"/>
            </a:pPr>
            <a:r>
              <a:rPr lang="en-US" sz="3200" dirty="0">
                <a:solidFill>
                  <a:schemeClr val="bg1"/>
                </a:solidFill>
              </a:rPr>
              <a:t>Librarian can inform user about fine if any.</a:t>
            </a:r>
            <a:endParaRPr lang="en-US" sz="3200" dirty="0">
              <a:solidFill>
                <a:schemeClr val="bg1"/>
              </a:solidFill>
              <a:latin typeface="Aileron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600075" y="-514350"/>
            <a:ext cx="19488150" cy="8439150"/>
            <a:chOff x="0" y="0"/>
            <a:chExt cx="25984200" cy="11252200"/>
          </a:xfrm>
        </p:grpSpPr>
        <p:pic>
          <p:nvPicPr>
            <p:cNvPr id="3" name="Picture 3"/>
            <p:cNvPicPr>
              <a:picLocks noChangeAspect="1"/>
            </p:cNvPicPr>
            <p:nvPr/>
          </p:nvPicPr>
          <p:blipFill>
            <a:blip r:embed="rId2">
              <a:alphaModFix amt="30000"/>
            </a:blip>
            <a:srcRect t="8919" b="8919"/>
            <a:stretch>
              <a:fillRect/>
            </a:stretch>
          </p:blipFill>
          <p:spPr>
            <a:xfrm>
              <a:off x="0" y="0"/>
              <a:ext cx="8576733" cy="11252200"/>
            </a:xfrm>
            <a:prstGeom prst="rect">
              <a:avLst/>
            </a:prstGeom>
          </p:spPr>
        </p:pic>
        <p:pic>
          <p:nvPicPr>
            <p:cNvPr id="4" name="Picture 4"/>
            <p:cNvPicPr>
              <a:picLocks noChangeAspect="1"/>
            </p:cNvPicPr>
            <p:nvPr/>
          </p:nvPicPr>
          <p:blipFill>
            <a:blip r:embed="rId3">
              <a:alphaModFix amt="30000"/>
            </a:blip>
            <a:srcRect l="24608" r="24608"/>
            <a:stretch>
              <a:fillRect/>
            </a:stretch>
          </p:blipFill>
          <p:spPr>
            <a:xfrm>
              <a:off x="8703733" y="0"/>
              <a:ext cx="8576733" cy="11252200"/>
            </a:xfrm>
            <a:prstGeom prst="rect">
              <a:avLst/>
            </a:prstGeom>
          </p:spPr>
        </p:pic>
        <p:pic>
          <p:nvPicPr>
            <p:cNvPr id="5" name="Picture 5"/>
            <p:cNvPicPr>
              <a:picLocks noChangeAspect="1"/>
            </p:cNvPicPr>
            <p:nvPr/>
          </p:nvPicPr>
          <p:blipFill>
            <a:blip r:embed="rId4">
              <a:alphaModFix amt="30000"/>
            </a:blip>
            <a:srcRect l="24703" r="24703"/>
            <a:stretch>
              <a:fillRect/>
            </a:stretch>
          </p:blipFill>
          <p:spPr>
            <a:xfrm>
              <a:off x="17407467" y="0"/>
              <a:ext cx="8576733" cy="11252200"/>
            </a:xfrm>
            <a:prstGeom prst="rect">
              <a:avLst/>
            </a:prstGeom>
          </p:spPr>
        </p:pic>
      </p:grpSp>
      <p:grpSp>
        <p:nvGrpSpPr>
          <p:cNvPr id="6" name="Group 6"/>
          <p:cNvGrpSpPr/>
          <p:nvPr/>
        </p:nvGrpSpPr>
        <p:grpSpPr>
          <a:xfrm>
            <a:off x="-1009650" y="7962900"/>
            <a:ext cx="20307300" cy="3162300"/>
            <a:chOff x="0" y="0"/>
            <a:chExt cx="27076400" cy="4216400"/>
          </a:xfrm>
        </p:grpSpPr>
        <p:sp>
          <p:nvSpPr>
            <p:cNvPr id="7" name="AutoShape 7"/>
            <p:cNvSpPr/>
            <p:nvPr/>
          </p:nvSpPr>
          <p:spPr>
            <a:xfrm>
              <a:off x="0" y="0"/>
              <a:ext cx="27076400" cy="4216400"/>
            </a:xfrm>
            <a:prstGeom prst="rect">
              <a:avLst/>
            </a:prstGeom>
            <a:solidFill>
              <a:srgbClr val="F8CF2C"/>
            </a:solidFill>
          </p:spPr>
        </p:sp>
        <p:sp>
          <p:nvSpPr>
            <p:cNvPr id="8" name="TextBox 8"/>
            <p:cNvSpPr txBox="1"/>
            <p:nvPr/>
          </p:nvSpPr>
          <p:spPr>
            <a:xfrm>
              <a:off x="2718565" y="1148503"/>
              <a:ext cx="21038773" cy="578697"/>
            </a:xfrm>
            <a:prstGeom prst="rect">
              <a:avLst/>
            </a:prstGeom>
          </p:spPr>
          <p:txBody>
            <a:bodyPr lIns="0" tIns="0" rIns="0" bIns="0" rtlCol="0" anchor="t">
              <a:spAutoFit/>
            </a:bodyPr>
            <a:lstStyle/>
            <a:p>
              <a:pPr algn="l">
                <a:lnSpc>
                  <a:spcPts val="3640"/>
                </a:lnSpc>
              </a:pPr>
              <a:r>
                <a:rPr lang="en-US" sz="2600" spc="52" dirty="0">
                  <a:solidFill>
                    <a:srgbClr val="252827"/>
                  </a:solidFill>
                  <a:latin typeface="Roboto"/>
                </a:rPr>
                <a:t>Homepage contains About Page, Contact Page, </a:t>
              </a:r>
              <a:r>
                <a:rPr lang="en-US" sz="2600" spc="52" dirty="0" err="1">
                  <a:solidFill>
                    <a:srgbClr val="252827"/>
                  </a:solidFill>
                  <a:latin typeface="Roboto"/>
                </a:rPr>
                <a:t>LogIn</a:t>
              </a:r>
              <a:r>
                <a:rPr lang="en-US" sz="2600" spc="52" dirty="0">
                  <a:solidFill>
                    <a:srgbClr val="252827"/>
                  </a:solidFill>
                  <a:latin typeface="Roboto"/>
                </a:rPr>
                <a:t>, </a:t>
              </a:r>
              <a:r>
                <a:rPr lang="en-US" sz="2600" spc="52" dirty="0" err="1">
                  <a:solidFill>
                    <a:srgbClr val="252827"/>
                  </a:solidFill>
                  <a:latin typeface="Roboto"/>
                </a:rPr>
                <a:t>SignUp</a:t>
              </a:r>
              <a:r>
                <a:rPr lang="en-US" sz="2600" spc="52" dirty="0">
                  <a:solidFill>
                    <a:srgbClr val="252827"/>
                  </a:solidFill>
                  <a:latin typeface="Roboto"/>
                </a:rPr>
                <a:t> options</a:t>
              </a:r>
            </a:p>
          </p:txBody>
        </p:sp>
      </p:grpSp>
      <p:grpSp>
        <p:nvGrpSpPr>
          <p:cNvPr id="9" name="Group 9"/>
          <p:cNvGrpSpPr/>
          <p:nvPr/>
        </p:nvGrpSpPr>
        <p:grpSpPr>
          <a:xfrm>
            <a:off x="1029274" y="1028700"/>
            <a:ext cx="13531180" cy="990600"/>
            <a:chOff x="0" y="0"/>
            <a:chExt cx="18041573" cy="1320800"/>
          </a:xfrm>
        </p:grpSpPr>
        <p:sp>
          <p:nvSpPr>
            <p:cNvPr id="10" name="TextBox 10"/>
            <p:cNvSpPr txBox="1"/>
            <p:nvPr/>
          </p:nvSpPr>
          <p:spPr>
            <a:xfrm>
              <a:off x="0" y="0"/>
              <a:ext cx="18041573" cy="723900"/>
            </a:xfrm>
            <a:prstGeom prst="rect">
              <a:avLst/>
            </a:prstGeom>
          </p:spPr>
          <p:txBody>
            <a:bodyPr lIns="0" tIns="0" rIns="0" bIns="0" rtlCol="0" anchor="t">
              <a:spAutoFit/>
            </a:bodyPr>
            <a:lstStyle/>
            <a:p>
              <a:pPr algn="l">
                <a:lnSpc>
                  <a:spcPts val="4320"/>
                </a:lnSpc>
              </a:pPr>
              <a:r>
                <a:rPr lang="en-US" sz="3600" spc="179">
                  <a:solidFill>
                    <a:srgbClr val="F8CF2C"/>
                  </a:solidFill>
                  <a:latin typeface="Norwester Bold"/>
                </a:rPr>
                <a:t>HOMEPAGE</a:t>
              </a:r>
            </a:p>
          </p:txBody>
        </p:sp>
        <p:sp>
          <p:nvSpPr>
            <p:cNvPr id="11" name="AutoShape 11"/>
            <p:cNvSpPr/>
            <p:nvPr/>
          </p:nvSpPr>
          <p:spPr>
            <a:xfrm>
              <a:off x="0" y="1041400"/>
              <a:ext cx="1727200" cy="279400"/>
            </a:xfrm>
            <a:prstGeom prst="rect">
              <a:avLst/>
            </a:prstGeom>
            <a:solidFill>
              <a:srgbClr val="FFFEE6"/>
            </a:solidFill>
          </p:spPr>
        </p:sp>
      </p:grpSp>
      <p:pic>
        <p:nvPicPr>
          <p:cNvPr id="12" name="Picture 12"/>
          <p:cNvPicPr>
            <a:picLocks noChangeAspect="1"/>
          </p:cNvPicPr>
          <p:nvPr/>
        </p:nvPicPr>
        <p:blipFill>
          <a:blip r:embed="rId5"/>
          <a:srcRect r="766"/>
          <a:stretch>
            <a:fillRect/>
          </a:stretch>
        </p:blipFill>
        <p:spPr>
          <a:xfrm>
            <a:off x="3807631" y="912250"/>
            <a:ext cx="11640010" cy="6598070"/>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A8974754-7194-8537-69D5-5B8625469E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3924" y="896273"/>
            <a:ext cx="12158134" cy="6838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AutoShape 2"/>
          <p:cNvSpPr/>
          <p:nvPr/>
        </p:nvSpPr>
        <p:spPr>
          <a:xfrm>
            <a:off x="17173575" y="-685800"/>
            <a:ext cx="2228850" cy="11658600"/>
          </a:xfrm>
          <a:prstGeom prst="rect">
            <a:avLst/>
          </a:prstGeom>
          <a:solidFill>
            <a:srgbClr val="F8CF2C"/>
          </a:solidFill>
        </p:spPr>
      </p:sp>
      <p:grpSp>
        <p:nvGrpSpPr>
          <p:cNvPr id="3" name="Group 3"/>
          <p:cNvGrpSpPr/>
          <p:nvPr/>
        </p:nvGrpSpPr>
        <p:grpSpPr>
          <a:xfrm>
            <a:off x="1029274" y="610202"/>
            <a:ext cx="19150098" cy="1237632"/>
            <a:chOff x="0" y="-9525"/>
            <a:chExt cx="25533464" cy="1650176"/>
          </a:xfrm>
        </p:grpSpPr>
        <p:sp>
          <p:nvSpPr>
            <p:cNvPr id="4" name="TextBox 4"/>
            <p:cNvSpPr txBox="1"/>
            <p:nvPr/>
          </p:nvSpPr>
          <p:spPr>
            <a:xfrm>
              <a:off x="0" y="-9525"/>
              <a:ext cx="25533464" cy="1034030"/>
            </a:xfrm>
            <a:prstGeom prst="rect">
              <a:avLst/>
            </a:prstGeom>
          </p:spPr>
          <p:txBody>
            <a:bodyPr lIns="0" tIns="0" rIns="0" bIns="0" rtlCol="0" anchor="t">
              <a:spAutoFit/>
            </a:bodyPr>
            <a:lstStyle/>
            <a:p>
              <a:pPr algn="l">
                <a:lnSpc>
                  <a:spcPts val="6113"/>
                </a:lnSpc>
              </a:pPr>
              <a:r>
                <a:rPr lang="en-US" sz="5094" spc="254" dirty="0">
                  <a:solidFill>
                    <a:srgbClr val="F8CF2C"/>
                  </a:solidFill>
                  <a:latin typeface="Norwester Bold"/>
                </a:rPr>
                <a:t>                              SIGNUP &amp; LOGIN </a:t>
              </a:r>
            </a:p>
          </p:txBody>
        </p:sp>
        <p:sp>
          <p:nvSpPr>
            <p:cNvPr id="5" name="AutoShape 5"/>
            <p:cNvSpPr/>
            <p:nvPr/>
          </p:nvSpPr>
          <p:spPr>
            <a:xfrm>
              <a:off x="9295635" y="1245228"/>
              <a:ext cx="2444432" cy="395423"/>
            </a:xfrm>
            <a:prstGeom prst="rect">
              <a:avLst/>
            </a:prstGeom>
            <a:solidFill>
              <a:srgbClr val="FFFEE6"/>
            </a:solidFill>
          </p:spPr>
        </p:sp>
      </p:grpSp>
      <p:pic>
        <p:nvPicPr>
          <p:cNvPr id="6" name="Picture 6"/>
          <p:cNvPicPr>
            <a:picLocks noChangeAspect="1"/>
          </p:cNvPicPr>
          <p:nvPr/>
        </p:nvPicPr>
        <p:blipFill>
          <a:blip r:embed="rId2"/>
          <a:srcRect l="24859" r="24127"/>
          <a:stretch>
            <a:fillRect/>
          </a:stretch>
        </p:blipFill>
        <p:spPr>
          <a:xfrm>
            <a:off x="2023595" y="2341884"/>
            <a:ext cx="6512387" cy="7180948"/>
          </a:xfrm>
          <a:prstGeom prst="rect">
            <a:avLst/>
          </a:prstGeom>
        </p:spPr>
      </p:pic>
      <p:pic>
        <p:nvPicPr>
          <p:cNvPr id="7" name="Picture 7"/>
          <p:cNvPicPr>
            <a:picLocks noChangeAspect="1"/>
          </p:cNvPicPr>
          <p:nvPr/>
        </p:nvPicPr>
        <p:blipFill>
          <a:blip r:embed="rId3"/>
          <a:srcRect l="27296" t="15597" r="29002" b="6499"/>
          <a:stretch>
            <a:fillRect/>
          </a:stretch>
        </p:blipFill>
        <p:spPr>
          <a:xfrm>
            <a:off x="9144000" y="2341884"/>
            <a:ext cx="7161455" cy="718094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959A3EBD-1EE1-6838-8421-C1C46CBA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2325914"/>
            <a:ext cx="7161454" cy="71809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E6"/>
        </a:solidFill>
        <a:effectLst/>
      </p:bgPr>
    </p:bg>
    <p:spTree>
      <p:nvGrpSpPr>
        <p:cNvPr id="1" name=""/>
        <p:cNvGrpSpPr/>
        <p:nvPr/>
      </p:nvGrpSpPr>
      <p:grpSpPr>
        <a:xfrm>
          <a:off x="0" y="0"/>
          <a:ext cx="0" cy="0"/>
          <a:chOff x="0" y="0"/>
          <a:chExt cx="0" cy="0"/>
        </a:xfrm>
      </p:grpSpPr>
      <p:sp>
        <p:nvSpPr>
          <p:cNvPr id="2" name="AutoShape 2"/>
          <p:cNvSpPr/>
          <p:nvPr/>
        </p:nvSpPr>
        <p:spPr>
          <a:xfrm>
            <a:off x="-723900" y="-590550"/>
            <a:ext cx="7869047" cy="11449050"/>
          </a:xfrm>
          <a:prstGeom prst="rect">
            <a:avLst/>
          </a:prstGeom>
          <a:solidFill>
            <a:srgbClr val="252827"/>
          </a:solidFill>
        </p:spPr>
      </p:sp>
      <p:grpSp>
        <p:nvGrpSpPr>
          <p:cNvPr id="4" name="Group 4"/>
          <p:cNvGrpSpPr/>
          <p:nvPr/>
        </p:nvGrpSpPr>
        <p:grpSpPr>
          <a:xfrm>
            <a:off x="662927" y="4088357"/>
            <a:ext cx="6878326" cy="3289078"/>
            <a:chOff x="0" y="0"/>
            <a:chExt cx="9171102" cy="4385438"/>
          </a:xfrm>
        </p:grpSpPr>
        <p:sp>
          <p:nvSpPr>
            <p:cNvPr id="5" name="TextBox 5"/>
            <p:cNvSpPr txBox="1"/>
            <p:nvPr/>
          </p:nvSpPr>
          <p:spPr>
            <a:xfrm>
              <a:off x="0" y="57150"/>
              <a:ext cx="9171102" cy="1564217"/>
            </a:xfrm>
            <a:prstGeom prst="rect">
              <a:avLst/>
            </a:prstGeom>
          </p:spPr>
          <p:txBody>
            <a:bodyPr lIns="0" tIns="0" rIns="0" bIns="0" rtlCol="0" anchor="t">
              <a:spAutoFit/>
            </a:bodyPr>
            <a:lstStyle/>
            <a:p>
              <a:pPr algn="l">
                <a:lnSpc>
                  <a:spcPts val="8800"/>
                </a:lnSpc>
              </a:pPr>
              <a:r>
                <a:rPr lang="en-US" sz="8000">
                  <a:solidFill>
                    <a:srgbClr val="FFFEE6"/>
                  </a:solidFill>
                  <a:latin typeface="Norwester Bold"/>
                </a:rPr>
                <a:t>USER MODULE</a:t>
              </a:r>
            </a:p>
          </p:txBody>
        </p:sp>
        <p:sp>
          <p:nvSpPr>
            <p:cNvPr id="6" name="TextBox 6"/>
            <p:cNvSpPr txBox="1"/>
            <p:nvPr/>
          </p:nvSpPr>
          <p:spPr>
            <a:xfrm>
              <a:off x="0" y="1875367"/>
              <a:ext cx="9157144" cy="723900"/>
            </a:xfrm>
            <a:prstGeom prst="rect">
              <a:avLst/>
            </a:prstGeom>
          </p:spPr>
          <p:txBody>
            <a:bodyPr lIns="0" tIns="0" rIns="0" bIns="0" rtlCol="0" anchor="t">
              <a:spAutoFit/>
            </a:bodyPr>
            <a:lstStyle/>
            <a:p>
              <a:pPr algn="l">
                <a:lnSpc>
                  <a:spcPts val="4320"/>
                </a:lnSpc>
              </a:pPr>
              <a:endParaRPr/>
            </a:p>
          </p:txBody>
        </p:sp>
        <p:sp>
          <p:nvSpPr>
            <p:cNvPr id="7" name="TextBox 7"/>
            <p:cNvSpPr txBox="1"/>
            <p:nvPr/>
          </p:nvSpPr>
          <p:spPr>
            <a:xfrm>
              <a:off x="39492" y="3806741"/>
              <a:ext cx="9092118" cy="578697"/>
            </a:xfrm>
            <a:prstGeom prst="rect">
              <a:avLst/>
            </a:prstGeom>
          </p:spPr>
          <p:txBody>
            <a:bodyPr lIns="0" tIns="0" rIns="0" bIns="0" rtlCol="0" anchor="t">
              <a:spAutoFit/>
            </a:bodyPr>
            <a:lstStyle/>
            <a:p>
              <a:pPr algn="l">
                <a:lnSpc>
                  <a:spcPts val="3640"/>
                </a:lnSpc>
              </a:pPr>
              <a:endParaRPr/>
            </a:p>
          </p:txBody>
        </p:sp>
      </p:grpSp>
      <p:sp>
        <p:nvSpPr>
          <p:cNvPr id="8" name="TextBox 8"/>
          <p:cNvSpPr txBox="1"/>
          <p:nvPr/>
        </p:nvSpPr>
        <p:spPr>
          <a:xfrm>
            <a:off x="7696200" y="2031113"/>
            <a:ext cx="10895114" cy="6927537"/>
          </a:xfrm>
          <a:prstGeom prst="rect">
            <a:avLst/>
          </a:prstGeom>
        </p:spPr>
        <p:txBody>
          <a:bodyPr lIns="0" tIns="0" rIns="0" bIns="0" rtlCol="0" anchor="t">
            <a:spAutoFit/>
          </a:bodyPr>
          <a:lstStyle/>
          <a:p>
            <a:pPr marL="685800" indent="-685800">
              <a:buFont typeface="Wingdings" panose="05000000000000000000" pitchFamily="2" charset="2"/>
              <a:buChar char="Ø"/>
            </a:pPr>
            <a:r>
              <a:rPr lang="en-US" sz="4000" dirty="0">
                <a:solidFill>
                  <a:srgbClr val="252827"/>
                </a:solidFill>
                <a:latin typeface="Aileron Regular"/>
              </a:rPr>
              <a:t>USER LOGIN PAGE.</a:t>
            </a:r>
          </a:p>
          <a:p>
            <a:pPr marL="685800" indent="-685800">
              <a:buFont typeface="Wingdings" panose="05000000000000000000" pitchFamily="2" charset="2"/>
              <a:buChar char="Ø"/>
            </a:pPr>
            <a:r>
              <a:rPr lang="en-US" sz="4000" dirty="0">
                <a:solidFill>
                  <a:srgbClr val="252827"/>
                </a:solidFill>
                <a:latin typeface="Aileron Regular"/>
              </a:rPr>
              <a:t>NEW USER OR STUDENT REGISTRATION.</a:t>
            </a:r>
          </a:p>
          <a:p>
            <a:pPr marL="685800" indent="-685800">
              <a:buFont typeface="Wingdings" panose="05000000000000000000" pitchFamily="2" charset="2"/>
              <a:buChar char="Ø"/>
            </a:pPr>
            <a:r>
              <a:rPr lang="en-US" sz="4000" dirty="0">
                <a:solidFill>
                  <a:srgbClr val="252827"/>
                </a:solidFill>
                <a:latin typeface="Aileron Regular"/>
              </a:rPr>
              <a:t>REQUEST BOOKS.</a:t>
            </a:r>
          </a:p>
          <a:p>
            <a:pPr marL="685800" indent="-685800">
              <a:buFont typeface="Wingdings" panose="05000000000000000000" pitchFamily="2" charset="2"/>
              <a:buChar char="Ø"/>
            </a:pPr>
            <a:r>
              <a:rPr lang="en-US" sz="4000" dirty="0">
                <a:solidFill>
                  <a:srgbClr val="252827"/>
                </a:solidFill>
                <a:latin typeface="Aileron Regular"/>
              </a:rPr>
              <a:t>SEARCH AVAILABLE BOOKS.</a:t>
            </a:r>
          </a:p>
          <a:p>
            <a:pPr marL="685800" indent="-685800">
              <a:buFont typeface="Wingdings" panose="05000000000000000000" pitchFamily="2" charset="2"/>
              <a:buChar char="Ø"/>
            </a:pPr>
            <a:r>
              <a:rPr lang="en-US" sz="4000" dirty="0">
                <a:solidFill>
                  <a:srgbClr val="252827"/>
                </a:solidFill>
                <a:latin typeface="Aileron Regular"/>
              </a:rPr>
              <a:t>VIEW ISSUED BOOK DATA.</a:t>
            </a:r>
          </a:p>
          <a:p>
            <a:pPr marL="685800" indent="-685800">
              <a:buFont typeface="Wingdings" panose="05000000000000000000" pitchFamily="2" charset="2"/>
              <a:buChar char="Ø"/>
            </a:pPr>
            <a:r>
              <a:rPr lang="en-US" sz="4000" dirty="0">
                <a:solidFill>
                  <a:srgbClr val="252827"/>
                </a:solidFill>
                <a:latin typeface="Aileron Regular"/>
              </a:rPr>
              <a:t>MANAGE PROFILE.</a:t>
            </a:r>
          </a:p>
          <a:p>
            <a:pPr marL="685800" indent="-685800">
              <a:buFont typeface="Wingdings" panose="05000000000000000000" pitchFamily="2" charset="2"/>
              <a:buChar char="Ø"/>
            </a:pPr>
            <a:r>
              <a:rPr lang="en-US" sz="4000" dirty="0">
                <a:solidFill>
                  <a:srgbClr val="252827"/>
                </a:solidFill>
                <a:latin typeface="Aileron Regular"/>
              </a:rPr>
              <a:t>RAISE COMPLAINT AND GIVE FEEDBACK.</a:t>
            </a:r>
          </a:p>
          <a:p>
            <a:pPr marL="685800" indent="-685800">
              <a:buFont typeface="Wingdings" panose="05000000000000000000" pitchFamily="2" charset="2"/>
              <a:buChar char="Ø"/>
            </a:pPr>
            <a:r>
              <a:rPr lang="en-US" sz="4000" dirty="0">
                <a:solidFill>
                  <a:srgbClr val="252827"/>
                </a:solidFill>
                <a:latin typeface="Aileron Regular"/>
              </a:rPr>
              <a:t>SEE ALL NOTICES</a:t>
            </a:r>
          </a:p>
          <a:p>
            <a:pPr marL="685800" indent="-685800">
              <a:buFont typeface="Wingdings" panose="05000000000000000000" pitchFamily="2" charset="2"/>
              <a:buChar char="Ø"/>
            </a:pPr>
            <a:r>
              <a:rPr lang="en-US" sz="4000" dirty="0">
                <a:solidFill>
                  <a:srgbClr val="252827"/>
                </a:solidFill>
                <a:latin typeface="Aileron Regular"/>
              </a:rPr>
              <a:t>DATA OF ALL ISSUED AND RETURNED BOOKS</a:t>
            </a:r>
          </a:p>
          <a:p>
            <a:pPr marL="685800" indent="-685800">
              <a:lnSpc>
                <a:spcPts val="6821"/>
              </a:lnSpc>
              <a:buFont typeface="Wingdings" panose="05000000000000000000" pitchFamily="2" charset="2"/>
              <a:buChar char="Ø"/>
            </a:pPr>
            <a:endParaRPr lang="en-US" sz="4000" dirty="0">
              <a:solidFill>
                <a:srgbClr val="252827"/>
              </a:solidFill>
              <a:latin typeface="Aileron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620</Words>
  <Application>Microsoft Office PowerPoint</Application>
  <PresentationFormat>Custom</PresentationFormat>
  <Paragraphs>82</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Calibri</vt:lpstr>
      <vt:lpstr>Norwester Bold</vt:lpstr>
      <vt:lpstr>Roboto</vt:lpstr>
      <vt:lpstr>Arial</vt:lpstr>
      <vt:lpstr>Wingdings</vt:lpstr>
      <vt:lpstr>Canva Sans</vt:lpstr>
      <vt:lpstr>Aileron Regular</vt:lpstr>
      <vt:lpstr>League Spartan</vt:lpstr>
      <vt:lpstr>Norwester</vt:lpstr>
      <vt:lpstr>Aharoni</vt:lpstr>
      <vt:lpstr>Amasis MT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EMAIL CONFIRMATION OF ISSUED AND REJECTED REQUEST OF BOOKS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dc:title>
  <dc:creator>Abhishek kumar</dc:creator>
  <cp:lastModifiedBy>Abhishek kumar</cp:lastModifiedBy>
  <cp:revision>6</cp:revision>
  <dcterms:created xsi:type="dcterms:W3CDTF">2006-08-16T00:00:00Z</dcterms:created>
  <dcterms:modified xsi:type="dcterms:W3CDTF">2022-12-07T20:53:40Z</dcterms:modified>
  <dc:identifier>DAFS-saIeHI</dc:identifier>
</cp:coreProperties>
</file>